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28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52A2DD-7F19-4340-8070-590B24D222C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5891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2A4B93-BE60-4725-9DAB-843D8E21C3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02BA82-B3D0-4AA6-8675-085740110F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8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5957E7-D20F-4865-9915-8176A2A049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4668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CD0D99-31ED-49FF-BB70-2262001F09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6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3A7282-E960-4462-80E3-A558F21359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4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B687AF-9792-4DF2-9A1D-462FF2D3F3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F5B003-E18D-4B9A-8003-CF91228698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7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B736FD-3D30-4629-AA14-12D3DBD46C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E79575-4DB2-4C13-B2C5-0114A65764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C52A07-9624-43F5-8ABC-7B39A60E30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0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 pitchFamily="18"/>
              </a:defRPr>
            </a:lvl1pPr>
          </a:lstStyle>
          <a:p>
            <a:pPr lvl="0"/>
            <a:fld id="{E88A225D-CDFA-4608-95D0-59CD0A95713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0" cap="none" spc="0" baseline="0">
          <a:solidFill>
            <a:srgbClr val="000000"/>
          </a:solidFill>
          <a:uFillTx/>
          <a:latin typeface="Arial"/>
          <a:ea typeface="新細明體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zh-TW" sz="3200" b="0" i="0" u="none" strike="noStrike" kern="0" cap="none" spc="0" baseline="0">
          <a:solidFill>
            <a:srgbClr val="000000"/>
          </a:solidFill>
          <a:uFillTx/>
          <a:latin typeface="Arial"/>
          <a:ea typeface="新細明體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zh-TW" sz="2800" b="0" i="0" u="none" strike="noStrike" kern="0" cap="none" spc="0" baseline="0">
          <a:solidFill>
            <a:srgbClr val="000000"/>
          </a:solidFill>
          <a:uFillTx/>
          <a:latin typeface="Arial"/>
          <a:ea typeface="新細明體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zh-TW" sz="2400" b="0" i="0" u="none" strike="noStrike" kern="0" cap="none" spc="0" baseline="0">
          <a:solidFill>
            <a:srgbClr val="000000"/>
          </a:solidFill>
          <a:uFillTx/>
          <a:latin typeface="Arial"/>
          <a:ea typeface="新細明體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zh-TW" sz="2000" b="0" i="0" u="none" strike="noStrike" kern="0" cap="none" spc="0" baseline="0">
          <a:solidFill>
            <a:srgbClr val="000000"/>
          </a:solidFill>
          <a:uFillTx/>
          <a:latin typeface="Arial"/>
          <a:ea typeface="新細明體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zh-TW" sz="2000" b="0" i="0" u="none" strike="noStrike" kern="0" cap="none" spc="0" baseline="0">
          <a:solidFill>
            <a:srgbClr val="000000"/>
          </a:solidFill>
          <a:uFillTx/>
          <a:latin typeface="Arial"/>
          <a:ea typeface="新細明體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2"/>
          <p:cNvGrpSpPr/>
          <p:nvPr/>
        </p:nvGrpSpPr>
        <p:grpSpPr>
          <a:xfrm>
            <a:off x="36511" y="39684"/>
            <a:ext cx="8135938" cy="6702423"/>
            <a:chOff x="36511" y="39684"/>
            <a:chExt cx="8135938" cy="6702423"/>
          </a:xfrm>
        </p:grpSpPr>
        <p:sp>
          <p:nvSpPr>
            <p:cNvPr id="3" name="AutoShape 5"/>
            <p:cNvSpPr/>
            <p:nvPr/>
          </p:nvSpPr>
          <p:spPr>
            <a:xfrm>
              <a:off x="1979611" y="5734046"/>
              <a:ext cx="6192838" cy="100806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9528">
              <a:solidFill>
                <a:srgbClr val="000000"/>
              </a:solidFill>
              <a:custDash>
                <a:ds d="299906" sp="299906"/>
              </a:custDash>
              <a:round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" name="Line 6"/>
            <p:cNvSpPr/>
            <p:nvPr/>
          </p:nvSpPr>
          <p:spPr>
            <a:xfrm>
              <a:off x="4349745" y="403222"/>
              <a:ext cx="0" cy="3603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" name="AutoShape 9"/>
            <p:cNvSpPr/>
            <p:nvPr/>
          </p:nvSpPr>
          <p:spPr>
            <a:xfrm>
              <a:off x="3808411" y="115891"/>
              <a:ext cx="1339852" cy="287341"/>
            </a:xfrm>
            <a:custGeom>
              <a:avLst>
                <a:gd name="f0" fmla="val 2945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03">
              <a:solidFill>
                <a:srgbClr val="000000"/>
              </a:solidFill>
              <a:prstDash val="solid"/>
              <a:round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0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美容系五專課程</a:t>
              </a:r>
            </a:p>
          </p:txBody>
        </p:sp>
        <p:sp>
          <p:nvSpPr>
            <p:cNvPr id="8" name="AutoShape 10"/>
            <p:cNvSpPr/>
            <p:nvPr/>
          </p:nvSpPr>
          <p:spPr>
            <a:xfrm>
              <a:off x="250829" y="836611"/>
              <a:ext cx="1444623" cy="287341"/>
            </a:xfrm>
            <a:custGeom>
              <a:avLst>
                <a:gd name="f0" fmla="val 2945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2EF"/>
            </a:solidFill>
            <a:ln w="38103">
              <a:solidFill>
                <a:srgbClr val="000000"/>
              </a:solidFill>
              <a:prstDash val="solid"/>
              <a:round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0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校定必修課程</a:t>
              </a:r>
            </a:p>
          </p:txBody>
        </p:sp>
        <p:sp>
          <p:nvSpPr>
            <p:cNvPr id="9" name="Line 11"/>
            <p:cNvSpPr/>
            <p:nvPr/>
          </p:nvSpPr>
          <p:spPr>
            <a:xfrm flipH="1">
              <a:off x="984250" y="1111846"/>
              <a:ext cx="0" cy="46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12"/>
            <p:cNvSpPr/>
            <p:nvPr/>
          </p:nvSpPr>
          <p:spPr>
            <a:xfrm>
              <a:off x="395285" y="2205039"/>
              <a:ext cx="1187448" cy="142875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健康與護理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11" name="Rectangle 13"/>
            <p:cNvSpPr/>
            <p:nvPr/>
          </p:nvSpPr>
          <p:spPr>
            <a:xfrm>
              <a:off x="395285" y="1628775"/>
              <a:ext cx="1187448" cy="144466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國文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(16/16)</a:t>
              </a:r>
            </a:p>
          </p:txBody>
        </p:sp>
        <p:sp>
          <p:nvSpPr>
            <p:cNvPr id="12" name="Rectangle 14"/>
            <p:cNvSpPr/>
            <p:nvPr/>
          </p:nvSpPr>
          <p:spPr>
            <a:xfrm>
              <a:off x="323907" y="1883193"/>
              <a:ext cx="1258826" cy="158338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全民國防教育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 </a:t>
              </a:r>
            </a:p>
          </p:txBody>
        </p:sp>
        <p:sp>
          <p:nvSpPr>
            <p:cNvPr id="13" name="Rectangle 15"/>
            <p:cNvSpPr/>
            <p:nvPr/>
          </p:nvSpPr>
          <p:spPr>
            <a:xfrm>
              <a:off x="384176" y="1341433"/>
              <a:ext cx="1187448" cy="142875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英文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(12/12)</a:t>
              </a:r>
            </a:p>
          </p:txBody>
        </p:sp>
        <p:sp>
          <p:nvSpPr>
            <p:cNvPr id="15" name="Rectangle 17"/>
            <p:cNvSpPr/>
            <p:nvPr/>
          </p:nvSpPr>
          <p:spPr>
            <a:xfrm>
              <a:off x="395285" y="2492380"/>
              <a:ext cx="1152528" cy="144466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體育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12/12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16" name="Group 18"/>
            <p:cNvGrpSpPr/>
            <p:nvPr/>
          </p:nvGrpSpPr>
          <p:grpSpPr>
            <a:xfrm>
              <a:off x="36511" y="39684"/>
              <a:ext cx="3560765" cy="436561"/>
              <a:chOff x="36511" y="39684"/>
              <a:chExt cx="3560765" cy="436561"/>
            </a:xfrm>
          </p:grpSpPr>
          <p:sp>
            <p:nvSpPr>
              <p:cNvPr id="17" name="AutoShape 19"/>
              <p:cNvSpPr/>
              <p:nvPr/>
            </p:nvSpPr>
            <p:spPr>
              <a:xfrm>
                <a:off x="36511" y="39684"/>
                <a:ext cx="3560765" cy="436561"/>
              </a:xfrm>
              <a:custGeom>
                <a:avLst>
                  <a:gd name="f0" fmla="val 2575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gradFill>
                <a:gsLst>
                  <a:gs pos="0">
                    <a:srgbClr val="EC941E"/>
                  </a:gs>
                  <a:gs pos="100000">
                    <a:srgbClr val="A56715"/>
                  </a:gs>
                </a:gsLst>
                <a:lin ang="5400000"/>
              </a:gradFill>
              <a:ln w="38103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non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600" b="1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111</a:t>
                </a:r>
                <a:r>
                  <a:rPr lang="zh-TW" sz="1600" b="1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學年度美容科五專課程地圖</a:t>
                </a:r>
                <a:r>
                  <a:rPr lang="en-US" sz="1600" b="1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(1)</a:t>
                </a:r>
              </a:p>
            </p:txBody>
          </p:sp>
          <p:sp>
            <p:nvSpPr>
              <p:cNvPr id="18" name="Freeform 20"/>
              <p:cNvSpPr/>
              <p:nvPr/>
            </p:nvSpPr>
            <p:spPr>
              <a:xfrm>
                <a:off x="85971" y="68259"/>
                <a:ext cx="1780382" cy="21907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6"/>
                  <a:gd name="f7" fmla="val 598"/>
                  <a:gd name="f8" fmla="val 118"/>
                  <a:gd name="f9" fmla="val 53"/>
                  <a:gd name="f10" fmla="val 589"/>
                  <a:gd name="f11" fmla="val 27"/>
                  <a:gd name="f12" fmla="val 12"/>
                  <a:gd name="f13" fmla="val 309"/>
                  <a:gd name="f14" fmla="val 161"/>
                  <a:gd name="f15" fmla="val 174"/>
                  <a:gd name="f16" fmla="val 310"/>
                  <a:gd name="f17" fmla="val 39"/>
                  <a:gd name="f18" fmla="val 29"/>
                  <a:gd name="f19" fmla="+- 0 0 -90"/>
                  <a:gd name="f20" fmla="*/ f3 1 596"/>
                  <a:gd name="f21" fmla="*/ f4 1 598"/>
                  <a:gd name="f22" fmla="val f5"/>
                  <a:gd name="f23" fmla="val f6"/>
                  <a:gd name="f24" fmla="val f7"/>
                  <a:gd name="f25" fmla="*/ f19 f0 1"/>
                  <a:gd name="f26" fmla="+- f24 0 f22"/>
                  <a:gd name="f27" fmla="+- f23 0 f22"/>
                  <a:gd name="f28" fmla="*/ f25 1 f2"/>
                  <a:gd name="f29" fmla="*/ f27 1 596"/>
                  <a:gd name="f30" fmla="*/ f26 1 598"/>
                  <a:gd name="f31" fmla="*/ 118 f27 1"/>
                  <a:gd name="f32" fmla="*/ 0 f26 1"/>
                  <a:gd name="f33" fmla="*/ 0 f27 1"/>
                  <a:gd name="f34" fmla="*/ 118 f26 1"/>
                  <a:gd name="f35" fmla="*/ 589 f26 1"/>
                  <a:gd name="f36" fmla="*/ 161 f27 1"/>
                  <a:gd name="f37" fmla="*/ 174 f26 1"/>
                  <a:gd name="f38" fmla="*/ 589 f27 1"/>
                  <a:gd name="f39" fmla="+- f28 0 f1"/>
                  <a:gd name="f40" fmla="*/ f31 1 596"/>
                  <a:gd name="f41" fmla="*/ f32 1 598"/>
                  <a:gd name="f42" fmla="*/ f33 1 596"/>
                  <a:gd name="f43" fmla="*/ f34 1 598"/>
                  <a:gd name="f44" fmla="*/ f35 1 598"/>
                  <a:gd name="f45" fmla="*/ f36 1 596"/>
                  <a:gd name="f46" fmla="*/ f37 1 598"/>
                  <a:gd name="f47" fmla="*/ f38 1 596"/>
                  <a:gd name="f48" fmla="*/ 0 1 f29"/>
                  <a:gd name="f49" fmla="*/ f23 1 f29"/>
                  <a:gd name="f50" fmla="*/ 0 1 f30"/>
                  <a:gd name="f51" fmla="*/ f24 1 f30"/>
                  <a:gd name="f52" fmla="*/ f40 1 f29"/>
                  <a:gd name="f53" fmla="*/ f41 1 f30"/>
                  <a:gd name="f54" fmla="*/ f42 1 f29"/>
                  <a:gd name="f55" fmla="*/ f43 1 f30"/>
                  <a:gd name="f56" fmla="*/ f44 1 f30"/>
                  <a:gd name="f57" fmla="*/ f45 1 f29"/>
                  <a:gd name="f58" fmla="*/ f46 1 f30"/>
                  <a:gd name="f59" fmla="*/ f47 1 f29"/>
                  <a:gd name="f60" fmla="*/ f48 f20 1"/>
                  <a:gd name="f61" fmla="*/ f49 f20 1"/>
                  <a:gd name="f62" fmla="*/ f51 f21 1"/>
                  <a:gd name="f63" fmla="*/ f50 f21 1"/>
                  <a:gd name="f64" fmla="*/ f52 f20 1"/>
                  <a:gd name="f65" fmla="*/ f53 f21 1"/>
                  <a:gd name="f66" fmla="*/ f54 f20 1"/>
                  <a:gd name="f67" fmla="*/ f55 f21 1"/>
                  <a:gd name="f68" fmla="*/ f56 f21 1"/>
                  <a:gd name="f69" fmla="*/ f57 f20 1"/>
                  <a:gd name="f70" fmla="*/ f58 f21 1"/>
                  <a:gd name="f71" fmla="*/ f59 f2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9">
                    <a:pos x="f64" y="f65"/>
                  </a:cxn>
                  <a:cxn ang="f39">
                    <a:pos x="f66" y="f67"/>
                  </a:cxn>
                  <a:cxn ang="f39">
                    <a:pos x="f66" y="f68"/>
                  </a:cxn>
                  <a:cxn ang="f39">
                    <a:pos x="f69" y="f70"/>
                  </a:cxn>
                  <a:cxn ang="f39">
                    <a:pos x="f71" y="f65"/>
                  </a:cxn>
                  <a:cxn ang="f39">
                    <a:pos x="f64" y="f65"/>
                  </a:cxn>
                </a:cxnLst>
                <a:rect l="f60" t="f63" r="f61" b="f62"/>
                <a:pathLst>
                  <a:path w="596" h="598">
                    <a:moveTo>
                      <a:pt x="f8" y="f5"/>
                    </a:moveTo>
                    <a:cubicBezTo>
                      <a:pt x="f9" y="f5"/>
                      <a:pt x="f5" y="f9"/>
                      <a:pt x="f5" y="f8"/>
                    </a:cubicBezTo>
                    <a:lnTo>
                      <a:pt x="f5" y="f10"/>
                    </a:lnTo>
                    <a:cubicBezTo>
                      <a:pt x="f11" y="f7"/>
                      <a:pt x="f12" y="f13"/>
                      <a:pt x="f14" y="f15"/>
                    </a:cubicBezTo>
                    <a:cubicBezTo>
                      <a:pt x="f16" y="f17"/>
                      <a:pt x="f6" y="f18"/>
                      <a:pt x="f10" y="f5"/>
                    </a:cubicBezTo>
                    <a:lnTo>
                      <a:pt x="f8" y="f5"/>
                    </a:lnTo>
                    <a:close/>
                  </a:path>
                </a:pathLst>
              </a:custGeom>
              <a:gradFill>
                <a:gsLst>
                  <a:gs pos="0">
                    <a:srgbClr val="F6CB92"/>
                  </a:gs>
                  <a:gs pos="50000">
                    <a:srgbClr val="EC941E">
                      <a:alpha val="0"/>
                    </a:srgbClr>
                  </a:gs>
                  <a:gs pos="100000">
                    <a:srgbClr val="F6CB92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AutoShape 21"/>
            <p:cNvSpPr/>
            <p:nvPr/>
          </p:nvSpPr>
          <p:spPr>
            <a:xfrm>
              <a:off x="3702048" y="765179"/>
              <a:ext cx="1189040" cy="287341"/>
            </a:xfrm>
            <a:custGeom>
              <a:avLst>
                <a:gd name="f0" fmla="val 2945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D5"/>
            </a:solidFill>
            <a:ln w="38103">
              <a:solidFill>
                <a:srgbClr val="000000"/>
              </a:solidFill>
              <a:prstDash val="solid"/>
              <a:round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0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專業必修</a:t>
              </a:r>
              <a:endParaRPr lang="en-US" sz="14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22"/>
            <p:cNvSpPr/>
            <p:nvPr/>
          </p:nvSpPr>
          <p:spPr>
            <a:xfrm>
              <a:off x="2051054" y="1214442"/>
              <a:ext cx="6121395" cy="990596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9528">
              <a:solidFill>
                <a:srgbClr val="000000"/>
              </a:solidFill>
              <a:custDash>
                <a:ds d="299906" sp="299906"/>
              </a:custDash>
              <a:round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3"/>
            <p:cNvSpPr txBox="1"/>
            <p:nvPr/>
          </p:nvSpPr>
          <p:spPr>
            <a:xfrm>
              <a:off x="2198683" y="1220788"/>
              <a:ext cx="1296984" cy="30777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ㄧ年級</a:t>
              </a:r>
            </a:p>
          </p:txBody>
        </p:sp>
        <p:sp>
          <p:nvSpPr>
            <p:cNvPr id="22" name="Rectangle 24"/>
            <p:cNvSpPr/>
            <p:nvPr/>
          </p:nvSpPr>
          <p:spPr>
            <a:xfrm>
              <a:off x="7227206" y="1273077"/>
              <a:ext cx="777296" cy="2031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色彩學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</a:p>
          </p:txBody>
        </p:sp>
        <p:sp>
          <p:nvSpPr>
            <p:cNvPr id="23" name="AutoShape 25"/>
            <p:cNvSpPr/>
            <p:nvPr/>
          </p:nvSpPr>
          <p:spPr>
            <a:xfrm>
              <a:off x="1979611" y="2492380"/>
              <a:ext cx="6192838" cy="936629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9528">
              <a:solidFill>
                <a:srgbClr val="000000"/>
              </a:solidFill>
              <a:custDash>
                <a:ds d="299906" sp="299906"/>
              </a:custDash>
              <a:round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26"/>
            <p:cNvSpPr txBox="1"/>
            <p:nvPr/>
          </p:nvSpPr>
          <p:spPr>
            <a:xfrm>
              <a:off x="2195510" y="2492380"/>
              <a:ext cx="1296984" cy="30777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二年級</a:t>
              </a:r>
            </a:p>
          </p:txBody>
        </p:sp>
        <p:sp>
          <p:nvSpPr>
            <p:cNvPr id="25" name="Rectangle 27"/>
            <p:cNvSpPr/>
            <p:nvPr/>
          </p:nvSpPr>
          <p:spPr>
            <a:xfrm>
              <a:off x="7054857" y="2580937"/>
              <a:ext cx="889006" cy="213732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美容衛生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</a:p>
          </p:txBody>
        </p:sp>
        <p:sp>
          <p:nvSpPr>
            <p:cNvPr id="26" name="Line 28"/>
            <p:cNvSpPr/>
            <p:nvPr/>
          </p:nvSpPr>
          <p:spPr>
            <a:xfrm>
              <a:off x="4500567" y="2205039"/>
              <a:ext cx="0" cy="2158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7" name="Line 29"/>
            <p:cNvSpPr/>
            <p:nvPr/>
          </p:nvSpPr>
          <p:spPr>
            <a:xfrm>
              <a:off x="4356101" y="1052510"/>
              <a:ext cx="0" cy="1793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30"/>
            <p:cNvSpPr/>
            <p:nvPr/>
          </p:nvSpPr>
          <p:spPr>
            <a:xfrm>
              <a:off x="6572249" y="3141657"/>
              <a:ext cx="1528767" cy="214317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美膚學與實</a:t>
              </a: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務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(II)3/3</a:t>
              </a:r>
            </a:p>
          </p:txBody>
        </p:sp>
        <p:sp>
          <p:nvSpPr>
            <p:cNvPr id="30" name="Rectangle 32"/>
            <p:cNvSpPr/>
            <p:nvPr/>
          </p:nvSpPr>
          <p:spPr>
            <a:xfrm>
              <a:off x="5556250" y="2853489"/>
              <a:ext cx="1201739" cy="224636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整髮技術實務</a:t>
              </a: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3"/>
            <p:cNvSpPr/>
            <p:nvPr/>
          </p:nvSpPr>
          <p:spPr>
            <a:xfrm>
              <a:off x="395285" y="2781303"/>
              <a:ext cx="1187448" cy="144466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數學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(4/4)</a:t>
              </a:r>
            </a:p>
          </p:txBody>
        </p:sp>
        <p:sp>
          <p:nvSpPr>
            <p:cNvPr id="34" name="Rectangle 36"/>
            <p:cNvSpPr/>
            <p:nvPr/>
          </p:nvSpPr>
          <p:spPr>
            <a:xfrm>
              <a:off x="395285" y="3057032"/>
              <a:ext cx="1187448" cy="144466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歷史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35" name="Rectangle 37"/>
            <p:cNvSpPr/>
            <p:nvPr/>
          </p:nvSpPr>
          <p:spPr>
            <a:xfrm>
              <a:off x="384176" y="3292804"/>
              <a:ext cx="1187448" cy="144466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地理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36" name="Rectangle 38"/>
            <p:cNvSpPr/>
            <p:nvPr/>
          </p:nvSpPr>
          <p:spPr>
            <a:xfrm>
              <a:off x="330200" y="3518903"/>
              <a:ext cx="1241424" cy="175181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公民與社會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37" name="Rectangle 39"/>
            <p:cNvSpPr/>
            <p:nvPr/>
          </p:nvSpPr>
          <p:spPr>
            <a:xfrm>
              <a:off x="377825" y="4040404"/>
              <a:ext cx="1187448" cy="144466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化學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38" name="Rectangle 40"/>
            <p:cNvSpPr/>
            <p:nvPr/>
          </p:nvSpPr>
          <p:spPr>
            <a:xfrm>
              <a:off x="384176" y="3782300"/>
              <a:ext cx="1152528" cy="164150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生涯規劃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39" name="Rectangle 41"/>
            <p:cNvSpPr/>
            <p:nvPr/>
          </p:nvSpPr>
          <p:spPr>
            <a:xfrm>
              <a:off x="384176" y="4278824"/>
              <a:ext cx="1187448" cy="142875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生活科技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40" name="Rectangle 42"/>
            <p:cNvSpPr/>
            <p:nvPr/>
          </p:nvSpPr>
          <p:spPr>
            <a:xfrm>
              <a:off x="377825" y="4512139"/>
              <a:ext cx="1187448" cy="144466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生物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41" name="Rectangle 43"/>
            <p:cNvSpPr/>
            <p:nvPr/>
          </p:nvSpPr>
          <p:spPr>
            <a:xfrm>
              <a:off x="377825" y="4768199"/>
              <a:ext cx="1187448" cy="144466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藝術生活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42" name="Rectangle 44"/>
            <p:cNvSpPr/>
            <p:nvPr/>
          </p:nvSpPr>
          <p:spPr>
            <a:xfrm>
              <a:off x="384176" y="5030886"/>
              <a:ext cx="1187448" cy="157063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美術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43" name="Rectangle 45"/>
            <p:cNvSpPr/>
            <p:nvPr/>
          </p:nvSpPr>
          <p:spPr>
            <a:xfrm>
              <a:off x="384176" y="5286947"/>
              <a:ext cx="1187448" cy="328553"/>
            </a:xfrm>
            <a:prstGeom prst="rect">
              <a:avLst/>
            </a:prstGeom>
            <a:solidFill>
              <a:srgbClr val="FFF2E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服務與學習教育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(0/4)</a:t>
              </a:r>
            </a:p>
          </p:txBody>
        </p:sp>
        <p:sp>
          <p:nvSpPr>
            <p:cNvPr id="44" name="AutoShape 46"/>
            <p:cNvSpPr/>
            <p:nvPr/>
          </p:nvSpPr>
          <p:spPr>
            <a:xfrm>
              <a:off x="1979611" y="3573466"/>
              <a:ext cx="6192838" cy="936629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9528">
              <a:solidFill>
                <a:srgbClr val="000000"/>
              </a:solidFill>
              <a:custDash>
                <a:ds d="299906" sp="299906"/>
              </a:custDash>
              <a:round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5" name="AutoShape 47"/>
            <p:cNvSpPr/>
            <p:nvPr/>
          </p:nvSpPr>
          <p:spPr>
            <a:xfrm>
              <a:off x="1979611" y="4652960"/>
              <a:ext cx="6192838" cy="936629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9528">
              <a:solidFill>
                <a:srgbClr val="000000"/>
              </a:solidFill>
              <a:custDash>
                <a:ds d="299906" sp="299906"/>
              </a:custDash>
              <a:round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6" name="Line 48"/>
            <p:cNvSpPr/>
            <p:nvPr/>
          </p:nvSpPr>
          <p:spPr>
            <a:xfrm>
              <a:off x="4427533" y="4508504"/>
              <a:ext cx="0" cy="2158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7" name="Line 49"/>
            <p:cNvSpPr/>
            <p:nvPr/>
          </p:nvSpPr>
          <p:spPr>
            <a:xfrm>
              <a:off x="4427533" y="3357567"/>
              <a:ext cx="0" cy="2158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8" name="Line 50"/>
            <p:cNvSpPr/>
            <p:nvPr/>
          </p:nvSpPr>
          <p:spPr>
            <a:xfrm>
              <a:off x="4500567" y="5589590"/>
              <a:ext cx="0" cy="14446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51"/>
            <p:cNvSpPr txBox="1"/>
            <p:nvPr/>
          </p:nvSpPr>
          <p:spPr>
            <a:xfrm>
              <a:off x="2051054" y="3573466"/>
              <a:ext cx="1296984" cy="30777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三年級</a:t>
              </a:r>
            </a:p>
          </p:txBody>
        </p:sp>
        <p:sp>
          <p:nvSpPr>
            <p:cNvPr id="50" name="Text Box 52"/>
            <p:cNvSpPr txBox="1"/>
            <p:nvPr/>
          </p:nvSpPr>
          <p:spPr>
            <a:xfrm>
              <a:off x="2051054" y="4724403"/>
              <a:ext cx="1296984" cy="30777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四年級</a:t>
              </a:r>
            </a:p>
          </p:txBody>
        </p:sp>
        <p:sp>
          <p:nvSpPr>
            <p:cNvPr id="51" name="Text Box 53"/>
            <p:cNvSpPr txBox="1"/>
            <p:nvPr/>
          </p:nvSpPr>
          <p:spPr>
            <a:xfrm>
              <a:off x="1979611" y="5805489"/>
              <a:ext cx="1296984" cy="30777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五年級</a:t>
              </a:r>
            </a:p>
          </p:txBody>
        </p:sp>
        <p:sp>
          <p:nvSpPr>
            <p:cNvPr id="52" name="Rectangle 54"/>
            <p:cNvSpPr/>
            <p:nvPr/>
          </p:nvSpPr>
          <p:spPr>
            <a:xfrm>
              <a:off x="5292720" y="1821368"/>
              <a:ext cx="1493843" cy="239853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美膚學與實</a:t>
              </a: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務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(I)3/3</a:t>
              </a:r>
            </a:p>
          </p:txBody>
        </p:sp>
        <p:sp>
          <p:nvSpPr>
            <p:cNvPr id="53" name="Rectangle 55"/>
            <p:cNvSpPr/>
            <p:nvPr/>
          </p:nvSpPr>
          <p:spPr>
            <a:xfrm>
              <a:off x="2189486" y="1819138"/>
              <a:ext cx="1104907" cy="239853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lvl="0"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臉型修飾圖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6"/>
            <p:cNvSpPr/>
            <p:nvPr/>
          </p:nvSpPr>
          <p:spPr>
            <a:xfrm>
              <a:off x="3482975" y="1825621"/>
              <a:ext cx="1768477" cy="227873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lvl="0"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美髮學與實</a:t>
              </a: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務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(I)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(II) 6/6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7"/>
            <p:cNvSpPr/>
            <p:nvPr/>
          </p:nvSpPr>
          <p:spPr>
            <a:xfrm>
              <a:off x="3715403" y="1538285"/>
              <a:ext cx="1511302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生活化學實作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4/4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60"/>
            <p:cNvSpPr/>
            <p:nvPr/>
          </p:nvSpPr>
          <p:spPr>
            <a:xfrm>
              <a:off x="2073278" y="3151184"/>
              <a:ext cx="1439859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美顏學與實</a:t>
              </a: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務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(II)3/3</a:t>
              </a:r>
            </a:p>
          </p:txBody>
        </p:sp>
        <p:sp>
          <p:nvSpPr>
            <p:cNvPr id="59" name="Rectangle 61"/>
            <p:cNvSpPr/>
            <p:nvPr/>
          </p:nvSpPr>
          <p:spPr>
            <a:xfrm>
              <a:off x="6923096" y="1537499"/>
              <a:ext cx="1152528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造型素描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</a:p>
          </p:txBody>
        </p:sp>
        <p:sp>
          <p:nvSpPr>
            <p:cNvPr id="60" name="Rectangle 62"/>
            <p:cNvSpPr/>
            <p:nvPr/>
          </p:nvSpPr>
          <p:spPr>
            <a:xfrm>
              <a:off x="6924998" y="2852735"/>
              <a:ext cx="1079504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解剖生</a:t>
              </a: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理學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</a:p>
          </p:txBody>
        </p:sp>
        <p:sp>
          <p:nvSpPr>
            <p:cNvPr id="61" name="Rectangle 63"/>
            <p:cNvSpPr/>
            <p:nvPr/>
          </p:nvSpPr>
          <p:spPr>
            <a:xfrm>
              <a:off x="5364163" y="3933821"/>
              <a:ext cx="1081085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化妝品</a:t>
              </a: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調製</a:t>
              </a:r>
              <a:r>
                <a:rPr lang="en-US" alt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4"/>
            <p:cNvSpPr/>
            <p:nvPr/>
          </p:nvSpPr>
          <p:spPr>
            <a:xfrm>
              <a:off x="5292720" y="4221163"/>
              <a:ext cx="1152528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彩妝設計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5"/>
            <p:cNvSpPr/>
            <p:nvPr/>
          </p:nvSpPr>
          <p:spPr>
            <a:xfrm>
              <a:off x="3448052" y="3932230"/>
              <a:ext cx="1803400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美體保健與實</a:t>
              </a: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務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(I) (II) 6/6</a:t>
              </a:r>
            </a:p>
          </p:txBody>
        </p:sp>
        <p:sp>
          <p:nvSpPr>
            <p:cNvPr id="64" name="Rectangle 66"/>
            <p:cNvSpPr/>
            <p:nvPr/>
          </p:nvSpPr>
          <p:spPr>
            <a:xfrm>
              <a:off x="2195510" y="4221163"/>
              <a:ext cx="1584326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進階美膚實務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7"/>
            <p:cNvSpPr/>
            <p:nvPr/>
          </p:nvSpPr>
          <p:spPr>
            <a:xfrm>
              <a:off x="2195510" y="3933821"/>
              <a:ext cx="1152528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芳療導論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8"/>
            <p:cNvSpPr/>
            <p:nvPr/>
          </p:nvSpPr>
          <p:spPr>
            <a:xfrm>
              <a:off x="3924303" y="4221163"/>
              <a:ext cx="1223960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美容專業英文</a:t>
              </a:r>
              <a:r>
                <a:rPr lang="en-US" sz="1200" b="0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</a:p>
          </p:txBody>
        </p:sp>
        <p:sp>
          <p:nvSpPr>
            <p:cNvPr id="67" name="Rectangle 69"/>
            <p:cNvSpPr/>
            <p:nvPr/>
          </p:nvSpPr>
          <p:spPr>
            <a:xfrm>
              <a:off x="6804022" y="3933821"/>
              <a:ext cx="1296984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營養學與實驗</a:t>
              </a:r>
              <a:r>
                <a:rPr lang="en-US" sz="1200" b="0" i="0" u="none" strike="noStrike" kern="1200" cap="none" spc="0" baseline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4/4</a:t>
              </a:r>
            </a:p>
          </p:txBody>
        </p:sp>
        <p:sp>
          <p:nvSpPr>
            <p:cNvPr id="68" name="Rectangle 70"/>
            <p:cNvSpPr/>
            <p:nvPr/>
          </p:nvSpPr>
          <p:spPr>
            <a:xfrm>
              <a:off x="6659566" y="4218487"/>
              <a:ext cx="863595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營養學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</a:p>
          </p:txBody>
        </p:sp>
        <p:sp>
          <p:nvSpPr>
            <p:cNvPr id="69" name="Rectangle 71"/>
            <p:cNvSpPr/>
            <p:nvPr/>
          </p:nvSpPr>
          <p:spPr>
            <a:xfrm>
              <a:off x="4983165" y="5013326"/>
              <a:ext cx="1584326" cy="23345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新娘造形設計實務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</a:p>
          </p:txBody>
        </p:sp>
        <p:sp>
          <p:nvSpPr>
            <p:cNvPr id="71" name="Rectangle 73"/>
            <p:cNvSpPr/>
            <p:nvPr/>
          </p:nvSpPr>
          <p:spPr>
            <a:xfrm>
              <a:off x="3776662" y="5030887"/>
              <a:ext cx="1143003" cy="215897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醫學美容導論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</a:p>
          </p:txBody>
        </p:sp>
        <p:sp>
          <p:nvSpPr>
            <p:cNvPr id="72" name="Rectangle 74"/>
            <p:cNvSpPr/>
            <p:nvPr/>
          </p:nvSpPr>
          <p:spPr>
            <a:xfrm>
              <a:off x="4932365" y="5300657"/>
              <a:ext cx="1223960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職場倫理</a:t>
              </a:r>
              <a:r>
                <a:rPr lang="en-US" alt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75"/>
            <p:cNvSpPr/>
            <p:nvPr/>
          </p:nvSpPr>
          <p:spPr>
            <a:xfrm>
              <a:off x="3294393" y="4724403"/>
              <a:ext cx="1493505" cy="21588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美容業經營管理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</a:p>
          </p:txBody>
        </p:sp>
        <p:sp>
          <p:nvSpPr>
            <p:cNvPr id="74" name="Rectangle 76"/>
            <p:cNvSpPr/>
            <p:nvPr/>
          </p:nvSpPr>
          <p:spPr>
            <a:xfrm>
              <a:off x="4932365" y="4724403"/>
              <a:ext cx="1584326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整體造型設計 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4/4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77"/>
            <p:cNvSpPr/>
            <p:nvPr/>
          </p:nvSpPr>
          <p:spPr>
            <a:xfrm>
              <a:off x="6659566" y="5013326"/>
              <a:ext cx="1368427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臨床美容實務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</a:p>
          </p:txBody>
        </p:sp>
        <p:sp>
          <p:nvSpPr>
            <p:cNvPr id="76" name="Rectangle 78"/>
            <p:cNvSpPr/>
            <p:nvPr/>
          </p:nvSpPr>
          <p:spPr>
            <a:xfrm>
              <a:off x="2051054" y="5300657"/>
              <a:ext cx="1223960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美容相關法規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1/1</a:t>
              </a:r>
            </a:p>
          </p:txBody>
        </p:sp>
        <p:sp>
          <p:nvSpPr>
            <p:cNvPr id="77" name="Rectangle 79"/>
            <p:cNvSpPr/>
            <p:nvPr/>
          </p:nvSpPr>
          <p:spPr>
            <a:xfrm>
              <a:off x="6828483" y="4724403"/>
              <a:ext cx="1199499" cy="21588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經絡美容實務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</a:p>
          </p:txBody>
        </p:sp>
        <p:sp>
          <p:nvSpPr>
            <p:cNvPr id="78" name="Rectangle 80"/>
            <p:cNvSpPr/>
            <p:nvPr/>
          </p:nvSpPr>
          <p:spPr>
            <a:xfrm>
              <a:off x="2051053" y="5013325"/>
              <a:ext cx="1657349" cy="233459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健康產業行銷與管理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81"/>
            <p:cNvSpPr/>
            <p:nvPr/>
          </p:nvSpPr>
          <p:spPr>
            <a:xfrm>
              <a:off x="3492505" y="5300657"/>
              <a:ext cx="1296984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消費者行為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</a:p>
          </p:txBody>
        </p:sp>
        <p:sp>
          <p:nvSpPr>
            <p:cNvPr id="83" name="Rectangle 86"/>
            <p:cNvSpPr/>
            <p:nvPr/>
          </p:nvSpPr>
          <p:spPr>
            <a:xfrm>
              <a:off x="2224085" y="6184709"/>
              <a:ext cx="1584326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校外實習 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 1</a:t>
              </a:r>
              <a:r>
                <a:rPr lang="en-US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2/12</a:t>
              </a:r>
            </a:p>
          </p:txBody>
        </p:sp>
        <p:sp>
          <p:nvSpPr>
            <p:cNvPr id="84" name="Rectangle 87"/>
            <p:cNvSpPr/>
            <p:nvPr/>
          </p:nvSpPr>
          <p:spPr>
            <a:xfrm>
              <a:off x="4052885" y="6184709"/>
              <a:ext cx="1584326" cy="215898"/>
            </a:xfrm>
            <a:prstGeom prst="rect">
              <a:avLst/>
            </a:prstGeom>
            <a:solidFill>
              <a:srgbClr val="FF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校外實習 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II 12/12</a:t>
              </a:r>
            </a:p>
          </p:txBody>
        </p:sp>
      </p:grpSp>
      <p:sp>
        <p:nvSpPr>
          <p:cNvPr id="89" name="Rectangle 57"/>
          <p:cNvSpPr/>
          <p:nvPr/>
        </p:nvSpPr>
        <p:spPr>
          <a:xfrm>
            <a:off x="5317181" y="1544276"/>
            <a:ext cx="1511302" cy="215898"/>
          </a:xfrm>
          <a:prstGeom prst="rect">
            <a:avLst/>
          </a:prstGeom>
          <a:solidFill>
            <a:srgbClr val="FF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</a:rPr>
              <a:t>美顏學與實</a:t>
            </a:r>
            <a:r>
              <a:rPr lang="zh-TW" altLang="en-US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務</a:t>
            </a:r>
            <a:r>
              <a: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</a:rPr>
              <a:t>(I)3/3</a:t>
            </a:r>
          </a:p>
        </p:txBody>
      </p:sp>
      <p:sp>
        <p:nvSpPr>
          <p:cNvPr id="90" name="Rectangle 57"/>
          <p:cNvSpPr/>
          <p:nvPr/>
        </p:nvSpPr>
        <p:spPr>
          <a:xfrm>
            <a:off x="2214099" y="1533344"/>
            <a:ext cx="1338260" cy="217503"/>
          </a:xfrm>
          <a:prstGeom prst="rect">
            <a:avLst/>
          </a:prstGeom>
          <a:solidFill>
            <a:srgbClr val="FF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電腦概論</a:t>
            </a:r>
            <a:r>
              <a:rPr lang="en-US" altLang="zh-TW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I.II</a:t>
            </a:r>
            <a:r>
              <a:rPr lang="zh-TW" altLang="en-US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4/4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標楷體" pitchFamily="65"/>
            </a:endParaRPr>
          </a:p>
        </p:txBody>
      </p:sp>
      <p:sp>
        <p:nvSpPr>
          <p:cNvPr id="91" name="Rectangle 27"/>
          <p:cNvSpPr/>
          <p:nvPr/>
        </p:nvSpPr>
        <p:spPr>
          <a:xfrm>
            <a:off x="2216142" y="2867608"/>
            <a:ext cx="1296995" cy="203808"/>
          </a:xfrm>
          <a:prstGeom prst="rect">
            <a:avLst/>
          </a:prstGeom>
          <a:solidFill>
            <a:srgbClr val="FF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itchFamily="18"/>
                <a:ea typeface="標楷體" pitchFamily="65"/>
              </a:rPr>
              <a:t>化妝品概論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 </a:t>
            </a:r>
            <a:r>
              <a:rPr lang="en-US" sz="1200" b="0" i="0" u="none" strike="noStrike" kern="1200" cap="none" spc="0" baseline="0" dirty="0">
                <a:uFillTx/>
                <a:latin typeface="Times New Roman" pitchFamily="18"/>
                <a:ea typeface="標楷體" pitchFamily="65"/>
              </a:rPr>
              <a:t>2/2</a:t>
            </a:r>
          </a:p>
        </p:txBody>
      </p:sp>
      <p:sp>
        <p:nvSpPr>
          <p:cNvPr id="92" name="Rectangle 62"/>
          <p:cNvSpPr/>
          <p:nvPr/>
        </p:nvSpPr>
        <p:spPr>
          <a:xfrm>
            <a:off x="5225262" y="3138902"/>
            <a:ext cx="1035837" cy="225548"/>
          </a:xfrm>
          <a:prstGeom prst="rect">
            <a:avLst/>
          </a:prstGeom>
          <a:solidFill>
            <a:srgbClr val="FF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b="0" i="0" u="none" strike="noStrike" kern="1200" cap="none" spc="0" baseline="0" dirty="0">
                <a:uFillTx/>
                <a:latin typeface="Times New Roman" pitchFamily="18"/>
                <a:ea typeface="標楷體" pitchFamily="65"/>
              </a:rPr>
              <a:t>家政實作</a:t>
            </a:r>
            <a:r>
              <a:rPr lang="en-US" sz="1200" b="0" i="0" u="none" strike="noStrike" kern="1200" cap="none" spc="0" baseline="0" dirty="0">
                <a:uFillTx/>
                <a:latin typeface="Times New Roman" pitchFamily="18"/>
                <a:ea typeface="標楷體" pitchFamily="65"/>
              </a:rPr>
              <a:t>2/2</a:t>
            </a:r>
          </a:p>
        </p:txBody>
      </p:sp>
      <p:sp>
        <p:nvSpPr>
          <p:cNvPr id="93" name="Rectangle 27"/>
          <p:cNvSpPr/>
          <p:nvPr/>
        </p:nvSpPr>
        <p:spPr>
          <a:xfrm>
            <a:off x="3789363" y="3141657"/>
            <a:ext cx="1155700" cy="219210"/>
          </a:xfrm>
          <a:prstGeom prst="rect">
            <a:avLst/>
          </a:prstGeom>
          <a:solidFill>
            <a:srgbClr val="FF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指甲藝術 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 3/3</a:t>
            </a:r>
            <a:endParaRPr lang="en-US" sz="1200" b="0" i="0" u="none" strike="noStrike" kern="1200" cap="none" spc="0" baseline="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4" name="Rectangle 27"/>
          <p:cNvSpPr/>
          <p:nvPr/>
        </p:nvSpPr>
        <p:spPr>
          <a:xfrm>
            <a:off x="3695693" y="2862361"/>
            <a:ext cx="1452570" cy="196646"/>
          </a:xfrm>
          <a:prstGeom prst="rect">
            <a:avLst/>
          </a:prstGeom>
          <a:solidFill>
            <a:srgbClr val="FF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剪燙髮應用實務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</a:t>
            </a:r>
            <a:endParaRPr lang="en-US" sz="1200" b="0" i="0" u="none" strike="noStrike" kern="1200" cap="none" spc="0" baseline="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5" name="Rectangle 70"/>
          <p:cNvSpPr/>
          <p:nvPr/>
        </p:nvSpPr>
        <p:spPr>
          <a:xfrm>
            <a:off x="6772273" y="3638711"/>
            <a:ext cx="1039811" cy="219399"/>
          </a:xfrm>
          <a:prstGeom prst="rect">
            <a:avLst/>
          </a:prstGeom>
          <a:solidFill>
            <a:srgbClr val="FF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b="0" i="0" u="none" strike="noStrike" kern="1200" cap="none" spc="0" baseline="0" dirty="0">
                <a:uFillTx/>
                <a:latin typeface="Times New Roman" pitchFamily="18"/>
                <a:ea typeface="標楷體" pitchFamily="65"/>
              </a:rPr>
              <a:t>基礎日文</a:t>
            </a:r>
            <a:r>
              <a:rPr lang="en-US" altLang="zh-TW" sz="1200" b="0" i="0" u="none" strike="noStrike" kern="1200" cap="none" spc="0" baseline="0" dirty="0">
                <a:uFillTx/>
                <a:latin typeface="Times New Roman" pitchFamily="18"/>
                <a:ea typeface="標楷體" pitchFamily="65"/>
              </a:rPr>
              <a:t>2/2</a:t>
            </a:r>
            <a:endParaRPr lang="en-US" sz="1200" b="0" i="0" u="none" strike="noStrike" kern="1200" cap="none" spc="0" baseline="0" dirty="0">
              <a:uFillTx/>
              <a:latin typeface="Times New Roman" pitchFamily="18"/>
              <a:ea typeface="標楷體" pitchFamily="65"/>
            </a:endParaRPr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060CF70-5CB9-CB26-6F1B-805409DB9A52}"/>
              </a:ext>
            </a:extLst>
          </p:cNvPr>
          <p:cNvSpPr/>
          <p:nvPr/>
        </p:nvSpPr>
        <p:spPr>
          <a:xfrm>
            <a:off x="381057" y="5722253"/>
            <a:ext cx="1187448" cy="157063"/>
          </a:xfrm>
          <a:prstGeom prst="rect">
            <a:avLst/>
          </a:prstGeom>
          <a:solidFill>
            <a:srgbClr val="FFF2E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本土語文</a:t>
            </a:r>
            <a:r>
              <a:rPr 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(2/2)</a:t>
            </a:r>
          </a:p>
        </p:txBody>
      </p:sp>
      <p:sp>
        <p:nvSpPr>
          <p:cNvPr id="14" name="Rectangle 54">
            <a:extLst>
              <a:ext uri="{FF2B5EF4-FFF2-40B4-BE49-F238E27FC236}">
                <a16:creationId xmlns:a16="http://schemas.microsoft.com/office/drawing/2014/main" id="{0666D2A5-3CBB-3B64-1336-9EE628EB086C}"/>
              </a:ext>
            </a:extLst>
          </p:cNvPr>
          <p:cNvSpPr/>
          <p:nvPr/>
        </p:nvSpPr>
        <p:spPr>
          <a:xfrm>
            <a:off x="6867189" y="1831196"/>
            <a:ext cx="1208436" cy="239853"/>
          </a:xfrm>
          <a:prstGeom prst="rect">
            <a:avLst/>
          </a:prstGeom>
          <a:solidFill>
            <a:srgbClr val="FF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皮膚</a:t>
            </a:r>
            <a:r>
              <a:rPr lang="zh-TW" altLang="zh-TW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生理學</a:t>
            </a:r>
            <a:r>
              <a:rPr lang="en-US" altLang="zh-TW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/>
          <p:nvPr/>
        </p:nvGrpSpPr>
        <p:grpSpPr>
          <a:xfrm>
            <a:off x="1347538" y="401501"/>
            <a:ext cx="6288564" cy="6354899"/>
            <a:chOff x="1601786" y="1079785"/>
            <a:chExt cx="5399091" cy="3863614"/>
          </a:xfrm>
        </p:grpSpPr>
        <p:sp>
          <p:nvSpPr>
            <p:cNvPr id="16" name="AutoShape 20"/>
            <p:cNvSpPr/>
            <p:nvPr/>
          </p:nvSpPr>
          <p:spPr>
            <a:xfrm>
              <a:off x="1671635" y="1584481"/>
              <a:ext cx="5329242" cy="697542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9528">
              <a:solidFill>
                <a:srgbClr val="000000"/>
              </a:solidFill>
              <a:custDash>
                <a:ds d="299906" sp="299906"/>
              </a:custDash>
              <a:round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" name="AutoShape 5"/>
            <p:cNvSpPr/>
            <p:nvPr/>
          </p:nvSpPr>
          <p:spPr>
            <a:xfrm>
              <a:off x="1601786" y="2537080"/>
              <a:ext cx="5346702" cy="1070654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9528">
              <a:solidFill>
                <a:srgbClr val="000000"/>
              </a:solidFill>
              <a:custDash>
                <a:ds d="299906" sp="299906"/>
              </a:custDash>
              <a:round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" name="Text Box 6"/>
            <p:cNvSpPr txBox="1"/>
            <p:nvPr/>
          </p:nvSpPr>
          <p:spPr>
            <a:xfrm>
              <a:off x="1681684" y="2559505"/>
              <a:ext cx="1296984" cy="1684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三年級</a:t>
              </a:r>
            </a:p>
          </p:txBody>
        </p:sp>
        <p:sp>
          <p:nvSpPr>
            <p:cNvPr id="5" name="Rectangle 7"/>
            <p:cNvSpPr/>
            <p:nvPr/>
          </p:nvSpPr>
          <p:spPr>
            <a:xfrm>
              <a:off x="4147857" y="2040635"/>
              <a:ext cx="1238765" cy="202440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門市服務實務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" name="AutoShape 8"/>
            <p:cNvSpPr/>
            <p:nvPr/>
          </p:nvSpPr>
          <p:spPr>
            <a:xfrm>
              <a:off x="1619246" y="3934517"/>
              <a:ext cx="5329242" cy="1008882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9528">
              <a:solidFill>
                <a:srgbClr val="000000"/>
              </a:solidFill>
              <a:custDash>
                <a:ds d="299906" sp="299906"/>
              </a:custDash>
              <a:round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/>
            <p:nvPr/>
          </p:nvSpPr>
          <p:spPr>
            <a:xfrm>
              <a:off x="4404170" y="4164325"/>
              <a:ext cx="1152528" cy="215898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美容專業日文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10"/>
            <p:cNvSpPr/>
            <p:nvPr/>
          </p:nvSpPr>
          <p:spPr>
            <a:xfrm>
              <a:off x="1913087" y="4431039"/>
              <a:ext cx="999251" cy="215898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8004" tIns="18004" rIns="18004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時尚攝影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9" name="AutoShape 11"/>
            <p:cNvSpPr/>
            <p:nvPr/>
          </p:nvSpPr>
          <p:spPr>
            <a:xfrm>
              <a:off x="3670289" y="1079785"/>
              <a:ext cx="1189040" cy="287341"/>
            </a:xfrm>
            <a:custGeom>
              <a:avLst>
                <a:gd name="f0" fmla="val 2945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EBF7FF"/>
            </a:solidFill>
            <a:ln w="38103">
              <a:solidFill>
                <a:srgbClr val="000000"/>
              </a:solidFill>
              <a:prstDash val="solid"/>
              <a:round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專業選修</a:t>
              </a:r>
              <a:endParaRPr lang="en-US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0" name="Line 12"/>
            <p:cNvSpPr/>
            <p:nvPr/>
          </p:nvSpPr>
          <p:spPr>
            <a:xfrm>
              <a:off x="4211634" y="1402838"/>
              <a:ext cx="0" cy="1793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1" name="Line 13"/>
            <p:cNvSpPr/>
            <p:nvPr/>
          </p:nvSpPr>
          <p:spPr>
            <a:xfrm flipH="1">
              <a:off x="4211634" y="2311773"/>
              <a:ext cx="6345" cy="1904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5"/>
            <p:cNvSpPr/>
            <p:nvPr/>
          </p:nvSpPr>
          <p:spPr>
            <a:xfrm>
              <a:off x="1772982" y="3063510"/>
              <a:ext cx="1152528" cy="215898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指甲藝術 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II 2/2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7"/>
            <p:cNvSpPr/>
            <p:nvPr/>
          </p:nvSpPr>
          <p:spPr>
            <a:xfrm>
              <a:off x="4113658" y="1774548"/>
              <a:ext cx="1086477" cy="200360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性別平等教育</a:t>
              </a:r>
              <a:r>
                <a: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</a:p>
          </p:txBody>
        </p:sp>
        <p:sp>
          <p:nvSpPr>
            <p:cNvPr id="14" name="Rectangle 18"/>
            <p:cNvSpPr/>
            <p:nvPr/>
          </p:nvSpPr>
          <p:spPr>
            <a:xfrm>
              <a:off x="3096706" y="4426291"/>
              <a:ext cx="1301072" cy="215261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美容業銷售實務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r>
                <a: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Rectangle 21"/>
            <p:cNvSpPr/>
            <p:nvPr/>
          </p:nvSpPr>
          <p:spPr>
            <a:xfrm>
              <a:off x="1910951" y="1769996"/>
              <a:ext cx="883712" cy="204912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手足護理</a:t>
              </a:r>
              <a:r>
                <a: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</a:p>
          </p:txBody>
        </p:sp>
        <p:sp>
          <p:nvSpPr>
            <p:cNvPr id="18" name="Text Box 22"/>
            <p:cNvSpPr txBox="1"/>
            <p:nvPr/>
          </p:nvSpPr>
          <p:spPr>
            <a:xfrm>
              <a:off x="1707025" y="1569873"/>
              <a:ext cx="792163" cy="1684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二年級</a:t>
              </a:r>
            </a:p>
          </p:txBody>
        </p:sp>
        <p:sp>
          <p:nvSpPr>
            <p:cNvPr id="19" name="Rectangle 24"/>
            <p:cNvSpPr/>
            <p:nvPr/>
          </p:nvSpPr>
          <p:spPr>
            <a:xfrm>
              <a:off x="4147857" y="2752308"/>
              <a:ext cx="1081085" cy="215898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基礎美睫實務 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25"/>
            <p:cNvSpPr/>
            <p:nvPr/>
          </p:nvSpPr>
          <p:spPr>
            <a:xfrm>
              <a:off x="5288214" y="1777870"/>
              <a:ext cx="836599" cy="198707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造型素描</a:t>
              </a:r>
              <a:r>
                <a:rPr lang="en-US" alt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6"/>
            <p:cNvSpPr/>
            <p:nvPr/>
          </p:nvSpPr>
          <p:spPr>
            <a:xfrm>
              <a:off x="6223795" y="1778063"/>
              <a:ext cx="655155" cy="201639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美學</a:t>
              </a:r>
              <a:r>
                <a:rPr lang="en-US" alt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7"/>
            <p:cNvSpPr/>
            <p:nvPr/>
          </p:nvSpPr>
          <p:spPr>
            <a:xfrm>
              <a:off x="2860043" y="2057131"/>
              <a:ext cx="1207335" cy="181962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18004" rIns="0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</a:t>
              </a:r>
              <a:r>
                <a:rPr 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技能實務</a:t>
              </a:r>
              <a:r>
                <a: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</a:p>
          </p:txBody>
        </p:sp>
        <p:sp>
          <p:nvSpPr>
            <p:cNvPr id="23" name="Line 28"/>
            <p:cNvSpPr/>
            <p:nvPr/>
          </p:nvSpPr>
          <p:spPr>
            <a:xfrm flipH="1">
              <a:off x="4228700" y="3695526"/>
              <a:ext cx="6345" cy="1904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29"/>
            <p:cNvSpPr txBox="1"/>
            <p:nvPr/>
          </p:nvSpPr>
          <p:spPr>
            <a:xfrm>
              <a:off x="1673142" y="3988593"/>
              <a:ext cx="1008061" cy="1684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四年級</a:t>
              </a:r>
            </a:p>
          </p:txBody>
        </p:sp>
        <p:sp>
          <p:nvSpPr>
            <p:cNvPr id="28" name="Rectangle 33"/>
            <p:cNvSpPr/>
            <p:nvPr/>
          </p:nvSpPr>
          <p:spPr>
            <a:xfrm>
              <a:off x="3022239" y="4164325"/>
              <a:ext cx="1295403" cy="215898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8004" tIns="18004" rIns="18004" bIns="18004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假髮</a:t>
              </a:r>
              <a:r>
                <a:rPr lang="zh-TW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片應用</a:t>
              </a:r>
              <a:r>
                <a:rPr 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實務</a:t>
              </a:r>
              <a:r>
                <a: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</a:p>
          </p:txBody>
        </p:sp>
        <p:sp>
          <p:nvSpPr>
            <p:cNvPr id="30" name="Rectangle 39"/>
            <p:cNvSpPr/>
            <p:nvPr/>
          </p:nvSpPr>
          <p:spPr>
            <a:xfrm>
              <a:off x="1860791" y="4164325"/>
              <a:ext cx="1081085" cy="208574"/>
            </a:xfrm>
            <a:prstGeom prst="rect">
              <a:avLst/>
            </a:prstGeom>
            <a:solidFill>
              <a:srgbClr val="EBF7FF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8004" tIns="18004" rIns="18004" bIns="18004" anchor="ctr" anchorCtr="1" compatLnSpc="1">
              <a:noAutofit/>
            </a:bodyPr>
            <a:lstStyle/>
            <a:p>
              <a:pPr lvl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美髮技能實務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3/3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Rectangle 27"/>
          <p:cNvSpPr/>
          <p:nvPr/>
        </p:nvSpPr>
        <p:spPr>
          <a:xfrm>
            <a:off x="5936585" y="1983554"/>
            <a:ext cx="1139951" cy="331334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彩粧設計圖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2" name="Rectangle 15"/>
          <p:cNvSpPr/>
          <p:nvPr/>
        </p:nvSpPr>
        <p:spPr>
          <a:xfrm>
            <a:off x="1546938" y="3169707"/>
            <a:ext cx="1152528" cy="35258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法律與生活</a:t>
            </a:r>
            <a:r>
              <a:rPr lang="en-US" altLang="zh-TW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2/2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  <p:sp>
        <p:nvSpPr>
          <p:cNvPr id="33" name="Rectangle 15"/>
          <p:cNvSpPr/>
          <p:nvPr/>
        </p:nvSpPr>
        <p:spPr>
          <a:xfrm>
            <a:off x="1676399" y="1987370"/>
            <a:ext cx="994191" cy="317136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人際溝通</a:t>
            </a:r>
            <a:r>
              <a:rPr lang="en-US" altLang="zh-TW" sz="1200" dirty="0">
                <a:solidFill>
                  <a:srgbClr val="000000"/>
                </a:solidFill>
                <a:latin typeface="Times New Roman" pitchFamily="18"/>
                <a:ea typeface="標楷體" pitchFamily="65"/>
              </a:rPr>
              <a:t>2/2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  <p:sp>
        <p:nvSpPr>
          <p:cNvPr id="34" name="Rectangle 24"/>
          <p:cNvSpPr/>
          <p:nvPr/>
        </p:nvSpPr>
        <p:spPr>
          <a:xfrm>
            <a:off x="2878530" y="3159472"/>
            <a:ext cx="1259188" cy="355110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化妝品概論 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II 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5" name="Rectangle 24"/>
          <p:cNvSpPr/>
          <p:nvPr/>
        </p:nvSpPr>
        <p:spPr>
          <a:xfrm>
            <a:off x="5773972" y="3159472"/>
            <a:ext cx="1259188" cy="355110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包頭設計實務 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6" name="Rectangle 24"/>
          <p:cNvSpPr/>
          <p:nvPr/>
        </p:nvSpPr>
        <p:spPr>
          <a:xfrm>
            <a:off x="3088739" y="3664768"/>
            <a:ext cx="1259188" cy="355110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芳療應用實務 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7" name="Rectangle 24"/>
          <p:cNvSpPr/>
          <p:nvPr/>
        </p:nvSpPr>
        <p:spPr>
          <a:xfrm>
            <a:off x="4562688" y="3650193"/>
            <a:ext cx="923712" cy="36926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配飾製作</a:t>
            </a:r>
            <a:r>
              <a: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</a:t>
            </a:r>
          </a:p>
        </p:txBody>
      </p:sp>
      <p:sp>
        <p:nvSpPr>
          <p:cNvPr id="38" name="Rectangle 24"/>
          <p:cNvSpPr/>
          <p:nvPr/>
        </p:nvSpPr>
        <p:spPr>
          <a:xfrm>
            <a:off x="5631101" y="3642696"/>
            <a:ext cx="1528648" cy="376758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進階美容技能實務</a:t>
            </a:r>
            <a:r>
              <a: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</a:t>
            </a:r>
          </a:p>
        </p:txBody>
      </p:sp>
      <p:sp>
        <p:nvSpPr>
          <p:cNvPr id="39" name="Rectangle 24"/>
          <p:cNvSpPr/>
          <p:nvPr/>
        </p:nvSpPr>
        <p:spPr>
          <a:xfrm>
            <a:off x="1699201" y="4121152"/>
            <a:ext cx="923712" cy="36926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簡報技巧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0" name="Rectangle 24"/>
          <p:cNvSpPr/>
          <p:nvPr/>
        </p:nvSpPr>
        <p:spPr>
          <a:xfrm>
            <a:off x="2889338" y="4121152"/>
            <a:ext cx="1423723" cy="36926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攝影理論與實務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1" name="Rectangle 9"/>
          <p:cNvSpPr/>
          <p:nvPr/>
        </p:nvSpPr>
        <p:spPr>
          <a:xfrm>
            <a:off x="6054786" y="5474974"/>
            <a:ext cx="1342401" cy="35511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頭皮理療實務</a:t>
            </a:r>
            <a:r>
              <a:rPr 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2" name="Rectangle 9"/>
          <p:cNvSpPr/>
          <p:nvPr/>
        </p:nvSpPr>
        <p:spPr>
          <a:xfrm>
            <a:off x="4808918" y="5922521"/>
            <a:ext cx="1036375" cy="35511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面具設計</a:t>
            </a:r>
            <a:r>
              <a:rPr 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3" name="Rectangle 9"/>
          <p:cNvSpPr/>
          <p:nvPr/>
        </p:nvSpPr>
        <p:spPr>
          <a:xfrm>
            <a:off x="1955800" y="6352357"/>
            <a:ext cx="1199937" cy="35511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指壓保健</a:t>
            </a:r>
            <a:r>
              <a:rPr 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4" name="Rectangle 9"/>
          <p:cNvSpPr/>
          <p:nvPr/>
        </p:nvSpPr>
        <p:spPr>
          <a:xfrm>
            <a:off x="6157167" y="5935071"/>
            <a:ext cx="1137638" cy="35511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美姿美儀</a:t>
            </a:r>
            <a:r>
              <a:rPr 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5" name="Rectangle 9"/>
          <p:cNvSpPr/>
          <p:nvPr/>
        </p:nvSpPr>
        <p:spPr>
          <a:xfrm>
            <a:off x="3516204" y="6367580"/>
            <a:ext cx="2105731" cy="35511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美容膳食設計與實務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6" name="Rectangle 9"/>
          <p:cNvSpPr/>
          <p:nvPr/>
        </p:nvSpPr>
        <p:spPr>
          <a:xfrm>
            <a:off x="5755907" y="6352356"/>
            <a:ext cx="1152894" cy="355111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禮儀與面試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D756D540-2813-A669-AB42-321542544E0B}"/>
              </a:ext>
            </a:extLst>
          </p:cNvPr>
          <p:cNvSpPr/>
          <p:nvPr/>
        </p:nvSpPr>
        <p:spPr>
          <a:xfrm>
            <a:off x="2866311" y="1531516"/>
            <a:ext cx="1265469" cy="329554"/>
          </a:xfrm>
          <a:prstGeom prst="rect">
            <a:avLst/>
          </a:prstGeom>
          <a:solidFill>
            <a:srgbClr val="EBF7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臉型修飾圖</a:t>
            </a:r>
            <a:r>
              <a: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2"/>
          <p:cNvGrpSpPr/>
          <p:nvPr/>
        </p:nvGrpSpPr>
        <p:grpSpPr>
          <a:xfrm>
            <a:off x="163513" y="60322"/>
            <a:ext cx="8534396" cy="5304797"/>
            <a:chOff x="163513" y="60322"/>
            <a:chExt cx="8534396" cy="5304797"/>
          </a:xfrm>
        </p:grpSpPr>
        <p:grpSp>
          <p:nvGrpSpPr>
            <p:cNvPr id="3" name="群組 1"/>
            <p:cNvGrpSpPr/>
            <p:nvPr/>
          </p:nvGrpSpPr>
          <p:grpSpPr>
            <a:xfrm>
              <a:off x="163513" y="60322"/>
              <a:ext cx="8527876" cy="5304797"/>
              <a:chOff x="163513" y="60322"/>
              <a:chExt cx="8527876" cy="5304797"/>
            </a:xfrm>
          </p:grpSpPr>
          <p:grpSp>
            <p:nvGrpSpPr>
              <p:cNvPr id="4" name="Group 63"/>
              <p:cNvGrpSpPr/>
              <p:nvPr/>
            </p:nvGrpSpPr>
            <p:grpSpPr>
              <a:xfrm>
                <a:off x="163513" y="60322"/>
                <a:ext cx="3632124" cy="436561"/>
                <a:chOff x="163513" y="60322"/>
                <a:chExt cx="3632124" cy="436561"/>
              </a:xfrm>
            </p:grpSpPr>
            <p:sp>
              <p:nvSpPr>
                <p:cNvPr id="5" name="AutoShape 64"/>
                <p:cNvSpPr/>
                <p:nvPr/>
              </p:nvSpPr>
              <p:spPr>
                <a:xfrm>
                  <a:off x="163513" y="60322"/>
                  <a:ext cx="3632124" cy="436561"/>
                </a:xfrm>
                <a:custGeom>
                  <a:avLst>
                    <a:gd name="f0" fmla="val 2575"/>
                  </a:avLst>
                  <a:gdLst>
                    <a:gd name="f1" fmla="val 10800000"/>
                    <a:gd name="f2" fmla="val 5400000"/>
                    <a:gd name="f3" fmla="val 1620000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val 45"/>
                    <a:gd name="f10" fmla="val 10800"/>
                    <a:gd name="f11" fmla="val -2147483647"/>
                    <a:gd name="f12" fmla="val 2147483647"/>
                    <a:gd name="f13" fmla="abs f4"/>
                    <a:gd name="f14" fmla="abs f5"/>
                    <a:gd name="f15" fmla="abs f6"/>
                    <a:gd name="f16" fmla="*/ f8 1 180"/>
                    <a:gd name="f17" fmla="pin 0 f0 10800"/>
                    <a:gd name="f18" fmla="+- 0 0 f2"/>
                    <a:gd name="f19" fmla="?: f13 f4 1"/>
                    <a:gd name="f20" fmla="?: f14 f5 1"/>
                    <a:gd name="f21" fmla="?: f15 f6 1"/>
                    <a:gd name="f22" fmla="*/ f9 f16 1"/>
                    <a:gd name="f23" fmla="+- f7 f17 0"/>
                    <a:gd name="f24" fmla="*/ f19 1 21600"/>
                    <a:gd name="f25" fmla="*/ f20 1 21600"/>
                    <a:gd name="f26" fmla="*/ 21600 f19 1"/>
                    <a:gd name="f27" fmla="*/ 21600 f20 1"/>
                    <a:gd name="f28" fmla="+- 0 0 f22"/>
                    <a:gd name="f29" fmla="min f25 f24"/>
                    <a:gd name="f30" fmla="*/ f26 1 f21"/>
                    <a:gd name="f31" fmla="*/ f27 1 f21"/>
                    <a:gd name="f32" fmla="*/ f28 f1 1"/>
                    <a:gd name="f33" fmla="*/ f32 1 f8"/>
                    <a:gd name="f34" fmla="+- f31 0 f17"/>
                    <a:gd name="f35" fmla="+- f30 0 f17"/>
                    <a:gd name="f36" fmla="*/ f17 f29 1"/>
                    <a:gd name="f37" fmla="*/ f7 f29 1"/>
                    <a:gd name="f38" fmla="*/ f23 f29 1"/>
                    <a:gd name="f39" fmla="*/ f31 f29 1"/>
                    <a:gd name="f40" fmla="*/ f30 f29 1"/>
                    <a:gd name="f41" fmla="+- f33 0 f2"/>
                    <a:gd name="f42" fmla="+- f37 0 f38"/>
                    <a:gd name="f43" fmla="+- f38 0 f37"/>
                    <a:gd name="f44" fmla="*/ f34 f29 1"/>
                    <a:gd name="f45" fmla="*/ f35 f29 1"/>
                    <a:gd name="f46" fmla="cos 1 f41"/>
                    <a:gd name="f47" fmla="abs f42"/>
                    <a:gd name="f48" fmla="abs f43"/>
                    <a:gd name="f49" fmla="?: f42 f18 f2"/>
                    <a:gd name="f50" fmla="?: f42 f2 f18"/>
                    <a:gd name="f51" fmla="?: f42 f3 f2"/>
                    <a:gd name="f52" fmla="?: f42 f2 f3"/>
                    <a:gd name="f53" fmla="+- f39 0 f44"/>
                    <a:gd name="f54" fmla="?: f43 f18 f2"/>
                    <a:gd name="f55" fmla="?: f43 f2 f18"/>
                    <a:gd name="f56" fmla="+- f40 0 f45"/>
                    <a:gd name="f57" fmla="+- f44 0 f39"/>
                    <a:gd name="f58" fmla="+- f45 0 f40"/>
                    <a:gd name="f59" fmla="?: f42 0 f1"/>
                    <a:gd name="f60" fmla="?: f42 f1 0"/>
                    <a:gd name="f61" fmla="+- 0 0 f46"/>
                    <a:gd name="f62" fmla="?: f42 f52 f51"/>
                    <a:gd name="f63" fmla="?: f42 f51 f52"/>
                    <a:gd name="f64" fmla="?: f43 f50 f49"/>
                    <a:gd name="f65" fmla="abs f53"/>
                    <a:gd name="f66" fmla="?: f53 0 f1"/>
                    <a:gd name="f67" fmla="?: f53 f1 0"/>
                    <a:gd name="f68" fmla="?: f53 f54 f55"/>
                    <a:gd name="f69" fmla="abs f56"/>
                    <a:gd name="f70" fmla="abs f57"/>
                    <a:gd name="f71" fmla="?: f56 f18 f2"/>
                    <a:gd name="f72" fmla="?: f56 f2 f18"/>
                    <a:gd name="f73" fmla="?: f56 f3 f2"/>
                    <a:gd name="f74" fmla="?: f56 f2 f3"/>
                    <a:gd name="f75" fmla="abs f58"/>
                    <a:gd name="f76" fmla="?: f58 f18 f2"/>
                    <a:gd name="f77" fmla="?: f58 f2 f18"/>
                    <a:gd name="f78" fmla="?: f58 f60 f59"/>
                    <a:gd name="f79" fmla="?: f58 f59 f60"/>
                    <a:gd name="f80" fmla="*/ f17 f61 1"/>
                    <a:gd name="f81" fmla="?: f43 f63 f62"/>
                    <a:gd name="f82" fmla="?: f43 f67 f66"/>
                    <a:gd name="f83" fmla="?: f43 f66 f67"/>
                    <a:gd name="f84" fmla="?: f56 f74 f73"/>
                    <a:gd name="f85" fmla="?: f56 f73 f74"/>
                    <a:gd name="f86" fmla="?: f57 f72 f71"/>
                    <a:gd name="f87" fmla="?: f42 f78 f79"/>
                    <a:gd name="f88" fmla="?: f42 f76 f77"/>
                    <a:gd name="f89" fmla="*/ f80 3163 1"/>
                    <a:gd name="f90" fmla="?: f53 f82 f83"/>
                    <a:gd name="f91" fmla="?: f57 f85 f84"/>
                    <a:gd name="f92" fmla="*/ f89 1 7636"/>
                    <a:gd name="f93" fmla="+- f7 f92 0"/>
                    <a:gd name="f94" fmla="+- f30 0 f92"/>
                    <a:gd name="f95" fmla="+- f31 0 f92"/>
                    <a:gd name="f96" fmla="*/ f93 f29 1"/>
                    <a:gd name="f97" fmla="*/ f94 f29 1"/>
                    <a:gd name="f98" fmla="*/ f95 f29 1"/>
                  </a:gdLst>
                  <a:ahLst>
                    <a:ahXY gdRefX="f0" minX="f7" maxX="f10">
                      <a:pos x="f36" y="f37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96" t="f96" r="f97" b="f98"/>
                  <a:pathLst>
                    <a:path>
                      <a:moveTo>
                        <a:pt x="f38" y="f37"/>
                      </a:moveTo>
                      <a:arcTo wR="f47" hR="f48" stAng="f81" swAng="f64"/>
                      <a:lnTo>
                        <a:pt x="f37" y="f44"/>
                      </a:lnTo>
                      <a:arcTo wR="f48" hR="f65" stAng="f90" swAng="f68"/>
                      <a:lnTo>
                        <a:pt x="f45" y="f39"/>
                      </a:lnTo>
                      <a:arcTo wR="f69" hR="f70" stAng="f91" swAng="f86"/>
                      <a:lnTo>
                        <a:pt x="f40" y="f38"/>
                      </a:lnTo>
                      <a:arcTo wR="f75" hR="f47" stAng="f87" swAng="f88"/>
                      <a:close/>
                    </a:path>
                  </a:pathLst>
                </a:custGeom>
                <a:gradFill>
                  <a:gsLst>
                    <a:gs pos="0">
                      <a:srgbClr val="EC941E"/>
                    </a:gs>
                    <a:gs pos="100000">
                      <a:srgbClr val="A56715"/>
                    </a:gs>
                  </a:gsLst>
                  <a:lin ang="5400000"/>
                </a:gradFill>
                <a:ln w="38103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vert="horz" wrap="non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altLang="zh-TW" sz="1800" b="1" i="0" u="none" strike="noStrike" kern="1200" cap="none" spc="0" baseline="0" dirty="0">
                      <a:solidFill>
                        <a:srgbClr val="FFFFFF"/>
                      </a:solidFill>
                      <a:uFillTx/>
                      <a:latin typeface="Times New Roman" panose="02020603050405020304" pitchFamily="18" charset="0"/>
                      <a:ea typeface="標楷體" pitchFamily="65"/>
                      <a:cs typeface="Times New Roman" panose="02020603050405020304" pitchFamily="18" charset="0"/>
                    </a:rPr>
                    <a:t>111</a:t>
                  </a:r>
                  <a:r>
                    <a:rPr lang="zh-TW" sz="1800" b="1" i="0" u="none" strike="noStrike" kern="1200" cap="none" spc="0" baseline="0" dirty="0">
                      <a:solidFill>
                        <a:srgbClr val="FFFFFF"/>
                      </a:solidFill>
                      <a:uFillTx/>
                      <a:latin typeface="Times New Roman" panose="02020603050405020304" pitchFamily="18" charset="0"/>
                      <a:ea typeface="標楷體" pitchFamily="65"/>
                      <a:cs typeface="Times New Roman" panose="02020603050405020304" pitchFamily="18" charset="0"/>
                    </a:rPr>
                    <a:t>學年度美容科五專課程地圖</a:t>
                  </a:r>
                  <a:r>
                    <a:rPr lang="en-US" sz="1800" b="1" i="0" u="none" strike="noStrike" kern="1200" cap="none" spc="0" baseline="0" dirty="0">
                      <a:solidFill>
                        <a:srgbClr val="FFFFFF"/>
                      </a:solidFill>
                      <a:uFillTx/>
                      <a:latin typeface="Times New Roman" panose="02020603050405020304" pitchFamily="18" charset="0"/>
                      <a:ea typeface="標楷體" pitchFamily="65"/>
                      <a:cs typeface="Times New Roman" panose="02020603050405020304" pitchFamily="18" charset="0"/>
                    </a:rPr>
                    <a:t>(2)</a:t>
                  </a:r>
                </a:p>
              </p:txBody>
            </p:sp>
            <p:sp>
              <p:nvSpPr>
                <p:cNvPr id="6" name="Freeform 65"/>
                <p:cNvSpPr/>
                <p:nvPr/>
              </p:nvSpPr>
              <p:spPr>
                <a:xfrm>
                  <a:off x="250819" y="128592"/>
                  <a:ext cx="1816062" cy="219071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596"/>
                    <a:gd name="f7" fmla="val 598"/>
                    <a:gd name="f8" fmla="val 118"/>
                    <a:gd name="f9" fmla="val 53"/>
                    <a:gd name="f10" fmla="val 589"/>
                    <a:gd name="f11" fmla="val 27"/>
                    <a:gd name="f12" fmla="val 12"/>
                    <a:gd name="f13" fmla="val 309"/>
                    <a:gd name="f14" fmla="val 161"/>
                    <a:gd name="f15" fmla="val 174"/>
                    <a:gd name="f16" fmla="val 310"/>
                    <a:gd name="f17" fmla="val 39"/>
                    <a:gd name="f18" fmla="val 29"/>
                    <a:gd name="f19" fmla="+- 0 0 -90"/>
                    <a:gd name="f20" fmla="*/ f3 1 596"/>
                    <a:gd name="f21" fmla="*/ f4 1 598"/>
                    <a:gd name="f22" fmla="val f5"/>
                    <a:gd name="f23" fmla="val f6"/>
                    <a:gd name="f24" fmla="val f7"/>
                    <a:gd name="f25" fmla="*/ f19 f0 1"/>
                    <a:gd name="f26" fmla="+- f24 0 f22"/>
                    <a:gd name="f27" fmla="+- f23 0 f22"/>
                    <a:gd name="f28" fmla="*/ f25 1 f2"/>
                    <a:gd name="f29" fmla="*/ f27 1 596"/>
                    <a:gd name="f30" fmla="*/ f26 1 598"/>
                    <a:gd name="f31" fmla="*/ 118 f27 1"/>
                    <a:gd name="f32" fmla="*/ 0 f26 1"/>
                    <a:gd name="f33" fmla="*/ 0 f27 1"/>
                    <a:gd name="f34" fmla="*/ 118 f26 1"/>
                    <a:gd name="f35" fmla="*/ 589 f26 1"/>
                    <a:gd name="f36" fmla="*/ 161 f27 1"/>
                    <a:gd name="f37" fmla="*/ 174 f26 1"/>
                    <a:gd name="f38" fmla="*/ 589 f27 1"/>
                    <a:gd name="f39" fmla="+- f28 0 f1"/>
                    <a:gd name="f40" fmla="*/ f31 1 596"/>
                    <a:gd name="f41" fmla="*/ f32 1 598"/>
                    <a:gd name="f42" fmla="*/ f33 1 596"/>
                    <a:gd name="f43" fmla="*/ f34 1 598"/>
                    <a:gd name="f44" fmla="*/ f35 1 598"/>
                    <a:gd name="f45" fmla="*/ f36 1 596"/>
                    <a:gd name="f46" fmla="*/ f37 1 598"/>
                    <a:gd name="f47" fmla="*/ f38 1 596"/>
                    <a:gd name="f48" fmla="*/ 0 1 f29"/>
                    <a:gd name="f49" fmla="*/ f23 1 f29"/>
                    <a:gd name="f50" fmla="*/ 0 1 f30"/>
                    <a:gd name="f51" fmla="*/ f24 1 f30"/>
                    <a:gd name="f52" fmla="*/ f40 1 f29"/>
                    <a:gd name="f53" fmla="*/ f41 1 f30"/>
                    <a:gd name="f54" fmla="*/ f42 1 f29"/>
                    <a:gd name="f55" fmla="*/ f43 1 f30"/>
                    <a:gd name="f56" fmla="*/ f44 1 f30"/>
                    <a:gd name="f57" fmla="*/ f45 1 f29"/>
                    <a:gd name="f58" fmla="*/ f46 1 f30"/>
                    <a:gd name="f59" fmla="*/ f47 1 f29"/>
                    <a:gd name="f60" fmla="*/ f48 f20 1"/>
                    <a:gd name="f61" fmla="*/ f49 f20 1"/>
                    <a:gd name="f62" fmla="*/ f51 f21 1"/>
                    <a:gd name="f63" fmla="*/ f50 f21 1"/>
                    <a:gd name="f64" fmla="*/ f52 f20 1"/>
                    <a:gd name="f65" fmla="*/ f53 f21 1"/>
                    <a:gd name="f66" fmla="*/ f54 f20 1"/>
                    <a:gd name="f67" fmla="*/ f55 f21 1"/>
                    <a:gd name="f68" fmla="*/ f56 f21 1"/>
                    <a:gd name="f69" fmla="*/ f57 f20 1"/>
                    <a:gd name="f70" fmla="*/ f58 f21 1"/>
                    <a:gd name="f71" fmla="*/ f59 f2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9">
                      <a:pos x="f64" y="f65"/>
                    </a:cxn>
                    <a:cxn ang="f39">
                      <a:pos x="f66" y="f67"/>
                    </a:cxn>
                    <a:cxn ang="f39">
                      <a:pos x="f66" y="f68"/>
                    </a:cxn>
                    <a:cxn ang="f39">
                      <a:pos x="f69" y="f70"/>
                    </a:cxn>
                    <a:cxn ang="f39">
                      <a:pos x="f71" y="f65"/>
                    </a:cxn>
                    <a:cxn ang="f39">
                      <a:pos x="f64" y="f65"/>
                    </a:cxn>
                  </a:cxnLst>
                  <a:rect l="f60" t="f63" r="f61" b="f62"/>
                  <a:pathLst>
                    <a:path w="596" h="598">
                      <a:moveTo>
                        <a:pt x="f8" y="f5"/>
                      </a:moveTo>
                      <a:cubicBezTo>
                        <a:pt x="f9" y="f5"/>
                        <a:pt x="f5" y="f9"/>
                        <a:pt x="f5" y="f8"/>
                      </a:cubicBezTo>
                      <a:lnTo>
                        <a:pt x="f5" y="f10"/>
                      </a:lnTo>
                      <a:cubicBezTo>
                        <a:pt x="f11" y="f7"/>
                        <a:pt x="f12" y="f13"/>
                        <a:pt x="f14" y="f15"/>
                      </a:cubicBezTo>
                      <a:cubicBezTo>
                        <a:pt x="f16" y="f17"/>
                        <a:pt x="f6" y="f18"/>
                        <a:pt x="f10" y="f5"/>
                      </a:cubicBezTo>
                      <a:lnTo>
                        <a:pt x="f8" y="f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6CB92"/>
                    </a:gs>
                    <a:gs pos="50000">
                      <a:srgbClr val="EC941E">
                        <a:alpha val="0"/>
                      </a:srgbClr>
                    </a:gs>
                    <a:gs pos="100000">
                      <a:srgbClr val="F6CB92"/>
                    </a:gs>
                  </a:gsLst>
                  <a:lin ang="2700000"/>
                </a:gra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新細明體" pitchFamily="1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" name="Line 67"/>
              <p:cNvSpPr/>
              <p:nvPr/>
            </p:nvSpPr>
            <p:spPr>
              <a:xfrm>
                <a:off x="7683346" y="533396"/>
                <a:ext cx="0" cy="21589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val f6"/>
                  <a:gd name="f13" fmla="*/ f7 f0 1"/>
                  <a:gd name="f14" fmla="*/ f8 f0 1"/>
                  <a:gd name="f15" fmla="?: f9 f3 1"/>
                  <a:gd name="f16" fmla="?: f10 f4 1"/>
                  <a:gd name="f17" fmla="?: f11 f5 1"/>
                  <a:gd name="f18" fmla="*/ f13 1 f2"/>
                  <a:gd name="f19" fmla="*/ f14 1 f2"/>
                  <a:gd name="f20" fmla="*/ f15 1 21600"/>
                  <a:gd name="f21" fmla="*/ f16 1 21600"/>
                  <a:gd name="f22" fmla="*/ 21600 f15 1"/>
                  <a:gd name="f23" fmla="*/ 21600 f16 1"/>
                  <a:gd name="f24" fmla="+- f18 0 f1"/>
                  <a:gd name="f25" fmla="+- f19 0 f1"/>
                  <a:gd name="f26" fmla="min f21 f20"/>
                  <a:gd name="f27" fmla="*/ f22 1 f17"/>
                  <a:gd name="f28" fmla="*/ f23 1 f17"/>
                  <a:gd name="f29" fmla="val f27"/>
                  <a:gd name="f30" fmla="val f28"/>
                  <a:gd name="f31" fmla="*/ f6 f26 1"/>
                  <a:gd name="f32" fmla="*/ f27 f26 1"/>
                  <a:gd name="f33" fmla="*/ f28 f26 1"/>
                  <a:gd name="f34" fmla="*/ f12 f26 1"/>
                  <a:gd name="f35" fmla="*/ f29 f26 1"/>
                  <a:gd name="f36" fmla="*/ f30 f2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34" y="f34"/>
                  </a:cxn>
                  <a:cxn ang="f25">
                    <a:pos x="f35" y="f36"/>
                  </a:cxn>
                </a:cxnLst>
                <a:rect l="f31" t="f31" r="f32" b="f33"/>
                <a:pathLst>
                  <a:path>
                    <a:moveTo>
                      <a:pt x="f34" y="f34"/>
                    </a:moveTo>
                    <a:lnTo>
                      <a:pt x="f35" y="f36"/>
                    </a:lnTo>
                  </a:path>
                </a:pathLst>
              </a:custGeom>
              <a:noFill/>
              <a:ln w="9528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新細明體" pitchFamily="18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Line 68"/>
              <p:cNvSpPr/>
              <p:nvPr/>
            </p:nvSpPr>
            <p:spPr>
              <a:xfrm flipV="1">
                <a:off x="1563660" y="533396"/>
                <a:ext cx="6119686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val f6"/>
                  <a:gd name="f13" fmla="*/ f7 f0 1"/>
                  <a:gd name="f14" fmla="*/ f8 f0 1"/>
                  <a:gd name="f15" fmla="?: f9 f3 1"/>
                  <a:gd name="f16" fmla="?: f10 f4 1"/>
                  <a:gd name="f17" fmla="?: f11 f5 1"/>
                  <a:gd name="f18" fmla="*/ f13 1 f2"/>
                  <a:gd name="f19" fmla="*/ f14 1 f2"/>
                  <a:gd name="f20" fmla="*/ f15 1 21600"/>
                  <a:gd name="f21" fmla="*/ f16 1 21600"/>
                  <a:gd name="f22" fmla="*/ 21600 f15 1"/>
                  <a:gd name="f23" fmla="*/ 21600 f16 1"/>
                  <a:gd name="f24" fmla="+- f18 0 f1"/>
                  <a:gd name="f25" fmla="+- f19 0 f1"/>
                  <a:gd name="f26" fmla="min f21 f20"/>
                  <a:gd name="f27" fmla="*/ f22 1 f17"/>
                  <a:gd name="f28" fmla="*/ f23 1 f17"/>
                  <a:gd name="f29" fmla="val f27"/>
                  <a:gd name="f30" fmla="val f28"/>
                  <a:gd name="f31" fmla="*/ f6 f26 1"/>
                  <a:gd name="f32" fmla="*/ f27 f26 1"/>
                  <a:gd name="f33" fmla="*/ f28 f26 1"/>
                  <a:gd name="f34" fmla="*/ f12 f26 1"/>
                  <a:gd name="f35" fmla="*/ f29 f26 1"/>
                  <a:gd name="f36" fmla="*/ f30 f2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34" y="f34"/>
                  </a:cxn>
                  <a:cxn ang="f25">
                    <a:pos x="f35" y="f36"/>
                  </a:cxn>
                </a:cxnLst>
                <a:rect l="f31" t="f31" r="f32" b="f33"/>
                <a:pathLst>
                  <a:path>
                    <a:moveTo>
                      <a:pt x="f34" y="f34"/>
                    </a:moveTo>
                    <a:lnTo>
                      <a:pt x="f35" y="f36"/>
                    </a:lnTo>
                  </a:path>
                </a:pathLst>
              </a:custGeom>
              <a:noFill/>
              <a:ln w="9528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新細明體" pitchFamily="18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Line 69"/>
              <p:cNvSpPr/>
              <p:nvPr/>
            </p:nvSpPr>
            <p:spPr>
              <a:xfrm flipH="1">
                <a:off x="1563660" y="533396"/>
                <a:ext cx="1591" cy="21589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val f6"/>
                  <a:gd name="f13" fmla="*/ f7 f0 1"/>
                  <a:gd name="f14" fmla="*/ f8 f0 1"/>
                  <a:gd name="f15" fmla="?: f9 f3 1"/>
                  <a:gd name="f16" fmla="?: f10 f4 1"/>
                  <a:gd name="f17" fmla="?: f11 f5 1"/>
                  <a:gd name="f18" fmla="*/ f13 1 f2"/>
                  <a:gd name="f19" fmla="*/ f14 1 f2"/>
                  <a:gd name="f20" fmla="*/ f15 1 21600"/>
                  <a:gd name="f21" fmla="*/ f16 1 21600"/>
                  <a:gd name="f22" fmla="*/ 21600 f15 1"/>
                  <a:gd name="f23" fmla="*/ 21600 f16 1"/>
                  <a:gd name="f24" fmla="+- f18 0 f1"/>
                  <a:gd name="f25" fmla="+- f19 0 f1"/>
                  <a:gd name="f26" fmla="min f21 f20"/>
                  <a:gd name="f27" fmla="*/ f22 1 f17"/>
                  <a:gd name="f28" fmla="*/ f23 1 f17"/>
                  <a:gd name="f29" fmla="val f27"/>
                  <a:gd name="f30" fmla="val f28"/>
                  <a:gd name="f31" fmla="*/ f6 f26 1"/>
                  <a:gd name="f32" fmla="*/ f27 f26 1"/>
                  <a:gd name="f33" fmla="*/ f28 f26 1"/>
                  <a:gd name="f34" fmla="*/ f12 f26 1"/>
                  <a:gd name="f35" fmla="*/ f29 f26 1"/>
                  <a:gd name="f36" fmla="*/ f30 f2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34" y="f34"/>
                  </a:cxn>
                  <a:cxn ang="f25">
                    <a:pos x="f35" y="f36"/>
                  </a:cxn>
                </a:cxnLst>
                <a:rect l="f31" t="f31" r="f32" b="f33"/>
                <a:pathLst>
                  <a:path>
                    <a:moveTo>
                      <a:pt x="f34" y="f34"/>
                    </a:moveTo>
                    <a:lnTo>
                      <a:pt x="f35" y="f36"/>
                    </a:lnTo>
                  </a:path>
                </a:pathLst>
              </a:custGeom>
              <a:noFill/>
              <a:ln w="9528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新細明體" pitchFamily="1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AutoShape 71"/>
              <p:cNvSpPr/>
              <p:nvPr/>
            </p:nvSpPr>
            <p:spPr>
              <a:xfrm>
                <a:off x="4117899" y="100017"/>
                <a:ext cx="1081067" cy="287341"/>
              </a:xfrm>
              <a:custGeom>
                <a:avLst>
                  <a:gd name="f0" fmla="val 2945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38103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non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1600" b="0" i="0" u="none" strike="noStrike" kern="1200" cap="none" spc="0" baseline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課程模組</a:t>
                </a:r>
              </a:p>
            </p:txBody>
          </p:sp>
          <p:sp>
            <p:nvSpPr>
              <p:cNvPr id="11" name="AutoShape 72"/>
              <p:cNvSpPr/>
              <p:nvPr/>
            </p:nvSpPr>
            <p:spPr>
              <a:xfrm>
                <a:off x="842948" y="749305"/>
                <a:ext cx="1444596" cy="287341"/>
              </a:xfrm>
              <a:custGeom>
                <a:avLst>
                  <a:gd name="f0" fmla="val 2945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D5"/>
              </a:solidFill>
              <a:ln w="38103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non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彩妝</a:t>
                </a:r>
                <a:r>
                  <a:rPr lang="zh-TW" sz="14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造型模組</a:t>
                </a:r>
              </a:p>
            </p:txBody>
          </p:sp>
          <p:sp>
            <p:nvSpPr>
              <p:cNvPr id="12" name="AutoShape 73"/>
              <p:cNvSpPr/>
              <p:nvPr/>
            </p:nvSpPr>
            <p:spPr>
              <a:xfrm>
                <a:off x="6757854" y="749305"/>
                <a:ext cx="1800188" cy="287341"/>
              </a:xfrm>
              <a:custGeom>
                <a:avLst>
                  <a:gd name="f0" fmla="val 2945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EAFFD5"/>
              </a:solidFill>
              <a:ln w="38103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non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1400" b="0" i="0" u="none" strike="noStrike" kern="1200" cap="none" spc="0" baseline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美容保健模組</a:t>
                </a:r>
              </a:p>
            </p:txBody>
          </p:sp>
          <p:sp>
            <p:nvSpPr>
              <p:cNvPr id="13" name="Rectangle 75"/>
              <p:cNvSpPr/>
              <p:nvPr/>
            </p:nvSpPr>
            <p:spPr>
              <a:xfrm>
                <a:off x="6438900" y="1972269"/>
                <a:ext cx="2252489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化妝品概論</a:t>
                </a:r>
                <a:r>
                  <a:rPr lang="en-US" altLang="zh-TW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(I)</a:t>
                </a:r>
                <a:r>
                  <a:rPr lang="en-US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(II)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 (必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2/2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 (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選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2/2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77"/>
              <p:cNvSpPr/>
              <p:nvPr/>
            </p:nvSpPr>
            <p:spPr>
              <a:xfrm>
                <a:off x="6530845" y="1109660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lvl="0"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化妝品概論</a:t>
                </a:r>
                <a:r>
                  <a:rPr lang="en-US" altLang="zh-TW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(I) 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2/2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alt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78"/>
              <p:cNvSpPr/>
              <p:nvPr/>
            </p:nvSpPr>
            <p:spPr>
              <a:xfrm>
                <a:off x="6530845" y="1397002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美容衛</a:t>
                </a:r>
                <a:r>
                  <a:rPr lang="zh-TW" altLang="en-US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生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(必2/2)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ectangle 79"/>
              <p:cNvSpPr/>
              <p:nvPr/>
            </p:nvSpPr>
            <p:spPr>
              <a:xfrm>
                <a:off x="6530845" y="2548533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化妝品</a:t>
                </a:r>
                <a:r>
                  <a:rPr lang="zh-TW" altLang="en-US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調製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(必3/3)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 80"/>
              <p:cNvSpPr/>
              <p:nvPr/>
            </p:nvSpPr>
            <p:spPr>
              <a:xfrm>
                <a:off x="6530845" y="3412138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美容相關法規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1/1)</a:t>
                </a:r>
                <a:endParaRPr lang="en-US" alt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87"/>
              <p:cNvSpPr/>
              <p:nvPr/>
            </p:nvSpPr>
            <p:spPr>
              <a:xfrm>
                <a:off x="842948" y="2044698"/>
                <a:ext cx="1584289" cy="215898"/>
              </a:xfrm>
              <a:prstGeom prst="rect">
                <a:avLst/>
              </a:prstGeom>
              <a:solidFill>
                <a:srgbClr val="FF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造型素描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3/3 )</a:t>
                </a:r>
              </a:p>
            </p:txBody>
          </p:sp>
          <p:sp>
            <p:nvSpPr>
              <p:cNvPr id="19" name="Rectangle 88"/>
              <p:cNvSpPr/>
              <p:nvPr/>
            </p:nvSpPr>
            <p:spPr>
              <a:xfrm>
                <a:off x="638176" y="2333631"/>
                <a:ext cx="1974980" cy="214385"/>
              </a:xfrm>
              <a:prstGeom prst="rect">
                <a:avLst/>
              </a:prstGeom>
              <a:solidFill>
                <a:srgbClr val="FF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18004" tIns="18004" rIns="18004" bIns="18004" anchor="ctr" anchorCtr="1" compatLnSpc="1">
                <a:noAutofit/>
              </a:bodyPr>
              <a:lstStyle/>
              <a:p>
                <a:pPr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美髮學與實</a:t>
                </a: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務</a:t>
                </a:r>
                <a:r>
                  <a:rPr lang="en-US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(I) </a:t>
                </a:r>
                <a:r>
                  <a:rPr lang="en-US" altLang="zh-TW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(II)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6/6)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ectangle 89"/>
              <p:cNvSpPr/>
              <p:nvPr/>
            </p:nvSpPr>
            <p:spPr>
              <a:xfrm>
                <a:off x="707223" y="2636257"/>
                <a:ext cx="1855737" cy="206914"/>
              </a:xfrm>
              <a:prstGeom prst="rect">
                <a:avLst/>
              </a:prstGeom>
              <a:solidFill>
                <a:srgbClr val="FF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0" tIns="18004" rIns="0" bIns="18004" anchor="ctr" anchorCtr="1" compatLnSpc="1">
                <a:no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彩妝設計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3/3)</a:t>
                </a:r>
                <a:endParaRPr lang="en-US" alt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Rectangle 90"/>
              <p:cNvSpPr/>
              <p:nvPr/>
            </p:nvSpPr>
            <p:spPr>
              <a:xfrm>
                <a:off x="842948" y="1757367"/>
                <a:ext cx="1584289" cy="215898"/>
              </a:xfrm>
              <a:prstGeom prst="rect">
                <a:avLst/>
              </a:prstGeom>
              <a:solidFill>
                <a:srgbClr val="FF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臉型修飾圖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2/2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ectangle 91"/>
              <p:cNvSpPr/>
              <p:nvPr/>
            </p:nvSpPr>
            <p:spPr>
              <a:xfrm>
                <a:off x="842948" y="3486131"/>
                <a:ext cx="1584289" cy="215898"/>
              </a:xfrm>
              <a:prstGeom prst="rect">
                <a:avLst/>
              </a:prstGeom>
              <a:solidFill>
                <a:srgbClr val="FFFFCC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0" tIns="18004" rIns="0" bIns="18004" anchor="ctr" anchorCtr="1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整髮技術實務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3/3)</a:t>
                </a:r>
                <a:endParaRPr lang="en-US" alt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Rectangle 93"/>
              <p:cNvSpPr/>
              <p:nvPr/>
            </p:nvSpPr>
            <p:spPr>
              <a:xfrm>
                <a:off x="842948" y="2909867"/>
                <a:ext cx="1584289" cy="215898"/>
              </a:xfrm>
              <a:prstGeom prst="rect">
                <a:avLst/>
              </a:prstGeom>
              <a:solidFill>
                <a:srgbClr val="FFFFCC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色彩學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2/2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95"/>
              <p:cNvSpPr/>
              <p:nvPr/>
            </p:nvSpPr>
            <p:spPr>
              <a:xfrm>
                <a:off x="842948" y="1468444"/>
                <a:ext cx="1584289" cy="215898"/>
              </a:xfrm>
              <a:prstGeom prst="rect">
                <a:avLst/>
              </a:prstGeom>
              <a:solidFill>
                <a:srgbClr val="FF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造型素描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3/3)</a:t>
                </a:r>
              </a:p>
            </p:txBody>
          </p:sp>
          <p:sp>
            <p:nvSpPr>
              <p:cNvPr id="25" name="Rectangle 96"/>
              <p:cNvSpPr/>
              <p:nvPr/>
            </p:nvSpPr>
            <p:spPr>
              <a:xfrm>
                <a:off x="6530845" y="3124797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醫學美容導論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2/2)</a:t>
                </a:r>
              </a:p>
            </p:txBody>
          </p:sp>
          <p:sp>
            <p:nvSpPr>
              <p:cNvPr id="26" name="Rectangle 97"/>
              <p:cNvSpPr/>
              <p:nvPr/>
            </p:nvSpPr>
            <p:spPr>
              <a:xfrm>
                <a:off x="638176" y="1109660"/>
                <a:ext cx="1885950" cy="287341"/>
              </a:xfrm>
              <a:prstGeom prst="rect">
                <a:avLst/>
              </a:prstGeom>
              <a:solidFill>
                <a:srgbClr val="FF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美顏學與實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務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(I)</a:t>
                </a:r>
                <a:r>
                  <a:rPr lang="en-US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(II)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6/6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27" name="Rectangle 102"/>
              <p:cNvSpPr/>
              <p:nvPr/>
            </p:nvSpPr>
            <p:spPr>
              <a:xfrm>
                <a:off x="6530845" y="2261201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解剖生</a:t>
                </a:r>
                <a:r>
                  <a:rPr lang="zh-TW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理學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2/2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altLang="zh-TW" sz="1200" b="0" i="0" u="none" strike="noStrike" kern="1200" cap="none" spc="0" baseline="0" dirty="0"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Rectangle 103"/>
              <p:cNvSpPr/>
              <p:nvPr/>
            </p:nvSpPr>
            <p:spPr>
              <a:xfrm>
                <a:off x="6530845" y="4564666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芳</a:t>
                </a: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療應用實務 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選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ctangle 104"/>
              <p:cNvSpPr/>
              <p:nvPr/>
            </p:nvSpPr>
            <p:spPr>
              <a:xfrm>
                <a:off x="6530845" y="2837465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經絡美容實務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ectangle 105"/>
              <p:cNvSpPr/>
              <p:nvPr/>
            </p:nvSpPr>
            <p:spPr>
              <a:xfrm>
                <a:off x="6530845" y="1684937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皮膚</a:t>
                </a:r>
                <a:r>
                  <a:rPr lang="zh-TW" altLang="zh-TW" sz="1200" b="0" i="0" u="none" strike="noStrike" kern="1200" cap="none" spc="0" baseline="0" dirty="0"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生理學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2/2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Rectangle 107"/>
              <p:cNvSpPr/>
              <p:nvPr/>
            </p:nvSpPr>
            <p:spPr>
              <a:xfrm>
                <a:off x="638176" y="3198790"/>
                <a:ext cx="1789061" cy="230210"/>
              </a:xfrm>
              <a:prstGeom prst="rect">
                <a:avLst/>
              </a:prstGeom>
              <a:solidFill>
                <a:srgbClr val="FFFFCC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剪燙髮應用實務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3/3)</a:t>
                </a:r>
              </a:p>
            </p:txBody>
          </p:sp>
          <p:sp>
            <p:nvSpPr>
              <p:cNvPr id="32" name="Rectangle 108"/>
              <p:cNvSpPr/>
              <p:nvPr/>
            </p:nvSpPr>
            <p:spPr>
              <a:xfrm>
                <a:off x="6530845" y="5149221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美容技能實務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選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ectangle 109"/>
              <p:cNvSpPr/>
              <p:nvPr/>
            </p:nvSpPr>
            <p:spPr>
              <a:xfrm>
                <a:off x="6530845" y="4277325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進階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美容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技能實務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選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3/3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Rectangle 110"/>
              <p:cNvSpPr/>
              <p:nvPr/>
            </p:nvSpPr>
            <p:spPr>
              <a:xfrm>
                <a:off x="6530845" y="3701061"/>
                <a:ext cx="2160544" cy="215898"/>
              </a:xfrm>
              <a:prstGeom prst="rect">
                <a:avLst/>
              </a:prstGeom>
              <a:solidFill>
                <a:srgbClr val="EAFFD5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35999" tIns="18004" rIns="35999" bIns="18004" anchor="ctr" anchorCtr="1" compatLnSpc="1">
                <a:noAutofit/>
              </a:bodyPr>
              <a:lstStyle/>
              <a:p>
                <a:pPr algn="ctr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臨床美容實務</a:t>
                </a:r>
                <a:r>
                  <a:rPr 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(必3/3)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Rectangle 116"/>
              <p:cNvSpPr/>
              <p:nvPr/>
            </p:nvSpPr>
            <p:spPr>
              <a:xfrm>
                <a:off x="571500" y="3775055"/>
                <a:ext cx="2041656" cy="285776"/>
              </a:xfrm>
              <a:prstGeom prst="rect">
                <a:avLst/>
              </a:prstGeom>
              <a:solidFill>
                <a:srgbClr val="FFFFCC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0" tIns="18004" rIns="0" bIns="18004" anchor="ctr" anchorCtr="1" compatLnSpc="1">
                <a:noAutofit/>
              </a:bodyPr>
              <a:lstStyle/>
              <a:p>
                <a:pPr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整體造型設計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必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4</a:t>
                </a:r>
                <a:r>
                  <a:rPr lang="en-US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/4)</a:t>
                </a:r>
                <a:r>
                  <a:rPr lang="zh-TW" altLang="zh-TW" sz="12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Times New Roman" panose="02020603050405020304" pitchFamily="18" charset="0"/>
                    <a:ea typeface="標楷體" pitchFamily="65"/>
                    <a:cs typeface="Times New Roman" panose="02020603050405020304" pitchFamily="18" charset="0"/>
                  </a:rPr>
                  <a:t>)</a:t>
                </a:r>
                <a:endParaRPr 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新細明體" pitchFamily="1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Rectangle 118"/>
              <p:cNvSpPr/>
              <p:nvPr/>
            </p:nvSpPr>
            <p:spPr>
              <a:xfrm>
                <a:off x="653282" y="4138600"/>
                <a:ext cx="1855737" cy="295285"/>
              </a:xfrm>
              <a:prstGeom prst="rect">
                <a:avLst/>
              </a:prstGeom>
              <a:solidFill>
                <a:srgbClr val="FFFFCC"/>
              </a:solidFill>
              <a:ln w="12701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0" tIns="18004" rIns="0" bIns="18004" anchor="ctr" anchorCtr="1" compatLnSpc="1">
                <a:noAutofit/>
              </a:bodyPr>
              <a:lstStyle/>
              <a:p>
                <a:pPr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臉型修飾圖</a:t>
                </a:r>
                <a:r>
                  <a:rPr lang="en-US" altLang="zh-TW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選</a:t>
                </a:r>
                <a:r>
                  <a:rPr lang="en-US" altLang="zh-TW" sz="12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2/2)</a:t>
                </a:r>
                <a:endParaRPr lang="en-US" alt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9" name="Rectangle 115"/>
            <p:cNvSpPr/>
            <p:nvPr/>
          </p:nvSpPr>
          <p:spPr>
            <a:xfrm>
              <a:off x="6537365" y="4846664"/>
              <a:ext cx="2160544" cy="215898"/>
            </a:xfrm>
            <a:prstGeom prst="rect">
              <a:avLst/>
            </a:prstGeom>
            <a:solidFill>
              <a:srgbClr val="EAFFD5"/>
            </a:solidFill>
            <a:ln w="12701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5999" tIns="18004" rIns="35999" bIns="180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美容膳食設計與實務</a:t>
              </a:r>
              <a:r>
                <a:rPr lang="en-US" altLang="zh-TW" sz="12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rPr>
                <a:t>選</a:t>
              </a:r>
              <a:r>
                <a:rPr lang="en-US" alt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rPr>
                <a:t>3/3</a:t>
              </a:r>
              <a:r>
                <a:rPr lang="zh-TW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Times New Roman" panose="02020603050405020304" pitchFamily="18" charset="0"/>
                  <a:ea typeface="標楷體" pitchFamily="65"/>
                  <a:cs typeface="Times New Roman" panose="02020603050405020304" pitchFamily="18" charset="0"/>
                </a:rPr>
                <a:t>)</a:t>
              </a:r>
              <a:endParaRPr lang="en-US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itchFamily="65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Rectangle 118">
            <a:extLst>
              <a:ext uri="{FF2B5EF4-FFF2-40B4-BE49-F238E27FC236}">
                <a16:creationId xmlns:a16="http://schemas.microsoft.com/office/drawing/2014/main" id="{6B436967-8C10-D9D9-9A64-B24749869710}"/>
              </a:ext>
            </a:extLst>
          </p:cNvPr>
          <p:cNvSpPr/>
          <p:nvPr/>
        </p:nvSpPr>
        <p:spPr>
          <a:xfrm>
            <a:off x="668389" y="4511358"/>
            <a:ext cx="1855737" cy="295285"/>
          </a:xfrm>
          <a:prstGeom prst="rect">
            <a:avLst/>
          </a:prstGeom>
          <a:solidFill>
            <a:srgbClr val="FFFFCC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假髮製作實務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3/3)</a:t>
            </a:r>
            <a:endParaRPr lang="en-US" altLang="zh-TW" sz="1200" b="0" i="0" u="none" strike="noStrike" kern="1200" cap="none" spc="0" baseline="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0" name="Rectangle 118">
            <a:extLst>
              <a:ext uri="{FF2B5EF4-FFF2-40B4-BE49-F238E27FC236}">
                <a16:creationId xmlns:a16="http://schemas.microsoft.com/office/drawing/2014/main" id="{94049780-863F-9E62-813C-0CF6C21C2411}"/>
              </a:ext>
            </a:extLst>
          </p:cNvPr>
          <p:cNvSpPr/>
          <p:nvPr/>
        </p:nvSpPr>
        <p:spPr>
          <a:xfrm>
            <a:off x="653281" y="4884116"/>
            <a:ext cx="1855737" cy="295285"/>
          </a:xfrm>
          <a:prstGeom prst="rect">
            <a:avLst/>
          </a:prstGeom>
          <a:solidFill>
            <a:srgbClr val="FFFFCC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美髮技能實務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3/3)</a:t>
            </a:r>
            <a:endParaRPr lang="en-US" altLang="zh-TW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1" name="Rectangle 118">
            <a:extLst>
              <a:ext uri="{FF2B5EF4-FFF2-40B4-BE49-F238E27FC236}">
                <a16:creationId xmlns:a16="http://schemas.microsoft.com/office/drawing/2014/main" id="{5C5B781D-7527-502C-7039-F93968D89B8F}"/>
              </a:ext>
            </a:extLst>
          </p:cNvPr>
          <p:cNvSpPr/>
          <p:nvPr/>
        </p:nvSpPr>
        <p:spPr>
          <a:xfrm>
            <a:off x="668389" y="5251437"/>
            <a:ext cx="1855737" cy="295285"/>
          </a:xfrm>
          <a:prstGeom prst="rect">
            <a:avLst/>
          </a:prstGeom>
          <a:solidFill>
            <a:srgbClr val="FFFFCC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頭皮理療實務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2/2)</a:t>
            </a:r>
            <a:endParaRPr lang="en-US" altLang="zh-TW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2" name="Rectangle 108">
            <a:extLst>
              <a:ext uri="{FF2B5EF4-FFF2-40B4-BE49-F238E27FC236}">
                <a16:creationId xmlns:a16="http://schemas.microsoft.com/office/drawing/2014/main" id="{3E1BA7BE-039C-01BF-8A4F-86B9406411D4}"/>
              </a:ext>
            </a:extLst>
          </p:cNvPr>
          <p:cNvSpPr/>
          <p:nvPr/>
        </p:nvSpPr>
        <p:spPr>
          <a:xfrm>
            <a:off x="6530845" y="3989647"/>
            <a:ext cx="2160544" cy="215898"/>
          </a:xfrm>
          <a:prstGeom prst="rect">
            <a:avLst/>
          </a:prstGeom>
          <a:solidFill>
            <a:srgbClr val="EAFFD5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35999" tIns="18004" rIns="35999" bIns="1800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美膚學與實</a:t>
            </a:r>
            <a:r>
              <a:rPr lang="zh-TW" altLang="en-US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務</a:t>
            </a:r>
            <a:r>
              <a:rPr lang="en-US" altLang="zh-TW" sz="1200" b="0" i="0" u="none" strike="noStrike" kern="1200" cap="none" spc="0" baseline="0" dirty="0"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(II)</a:t>
            </a:r>
            <a:r>
              <a:rPr lang="en-US" alt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</a:rPr>
              <a:t>(</a:t>
            </a:r>
            <a:r>
              <a:rPr lang="zh-TW" alt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</a:rPr>
              <a:t>必</a:t>
            </a:r>
            <a:r>
              <a:rPr lang="en-US" altLang="zh-TW" sz="1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</a:rPr>
              <a:t>6/6)</a:t>
            </a:r>
            <a:endParaRPr lang="en-US" altLang="zh-TW" sz="1200" b="0" i="0" u="none" strike="noStrike" kern="1200" cap="none" spc="0" baseline="0" dirty="0"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3" name="Rectangle 118">
            <a:extLst>
              <a:ext uri="{FF2B5EF4-FFF2-40B4-BE49-F238E27FC236}">
                <a16:creationId xmlns:a16="http://schemas.microsoft.com/office/drawing/2014/main" id="{ED891A2A-7FB9-EB05-E250-109DB59132EA}"/>
              </a:ext>
            </a:extLst>
          </p:cNvPr>
          <p:cNvSpPr/>
          <p:nvPr/>
        </p:nvSpPr>
        <p:spPr>
          <a:xfrm>
            <a:off x="668389" y="5629632"/>
            <a:ext cx="1855737" cy="295285"/>
          </a:xfrm>
          <a:prstGeom prst="rect">
            <a:avLst/>
          </a:prstGeom>
          <a:solidFill>
            <a:srgbClr val="FFFFCC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0" tIns="18004" rIns="0" bIns="18004" anchor="ctr" anchorCtr="1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包頭設計實務 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3/3)</a:t>
            </a:r>
            <a:endParaRPr lang="en-US" altLang="zh-TW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705</Words>
  <Application>Microsoft Office PowerPoint</Application>
  <PresentationFormat>如螢幕大小 (4:3)</PresentationFormat>
  <Paragraphs>133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預設簡報設計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鄭智交</dc:creator>
  <cp:lastModifiedBy>owi93</cp:lastModifiedBy>
  <cp:revision>75</cp:revision>
  <dcterms:created xsi:type="dcterms:W3CDTF">2011-10-26T10:15:13Z</dcterms:created>
  <dcterms:modified xsi:type="dcterms:W3CDTF">2022-08-15T12:57:57Z</dcterms:modified>
</cp:coreProperties>
</file>